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60175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>
                <a:solidFill>
                  <a:srgbClr val="102A55"/>
                </a:solidFill>
              </a:rPr>
              <a:t>1. CUBE Architecture: NOC Router Mesh + PE Connectivity</a:t>
            </a:r>
          </a:p>
        </p:txBody>
      </p:sp>
      <p:pic>
        <p:nvPicPr>
          <p:cNvPr id="3" name="Picture 2" descr="cube_mesh_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102" y="960120"/>
            <a:ext cx="5809956" cy="53949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46720" y="1097280"/>
            <a:ext cx="3931920" cy="5212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500">
                <a:solidFill>
                  <a:srgbClr val="222222"/>
                </a:solidFill>
              </a:rPr>
              <a:t>• Each CUBE holds an 8-PE NOC mesh wired through routers (R0..R7)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222222"/>
                </a:solidFill>
              </a:rPr>
              <a:t>• Every PE has IO_CPU, M_CPU, PE_CPU + IPCQ engine + DMA engine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222222"/>
                </a:solidFill>
              </a:rPr>
              <a:t>• Inter-cube traffic exits via UCIe/UAL ports; SIPs stitch into ring/torus/mesh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222222"/>
                </a:solidFill>
              </a:rPr>
              <a:t>• Foundation for every latency, IPCQ, and allreduce experiment that follows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94415" y="644652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888888"/>
                </a:solidFill>
              </a:rPr>
              <a:t>1 / 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60175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>
                <a:solidFill>
                  <a:srgbClr val="102A55"/>
                </a:solidFill>
              </a:rPr>
              <a:t>10. Tiling Walkthrough: 32×128×32 — K-loop Only, No Inter-(m,n) Flush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914400"/>
            <a:ext cx="11521440" cy="5029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0">
                <a:solidFill>
                  <a:srgbClr val="475569"/>
                </a:solidFill>
                <a:latin typeface="Consolas"/>
              </a:rPr>
              <a:t>Scheduler tile = 32×64×32 → 1·2·1 = 2 tiles. Only ONE (m,n) output → the K-loop accumulates entirely in RegFile, and STORE + DMA_W fire just once at the very end. No inter-(m,n) flush — DMA never has to drain mid-compute.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63040" y="1673352"/>
            <a:ext cx="54864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100" b="1">
                <a:solidFill>
                  <a:srgbClr val="1E293B"/>
                </a:solidFill>
                <a:latin typeface="Consolas"/>
              </a:rPr>
              <a:t>C  (32 × 32)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63040" y="1920240"/>
            <a:ext cx="548640" cy="548640"/>
          </a:xfrm>
          <a:prstGeom prst="roundRect">
            <a:avLst/>
          </a:prstGeom>
          <a:solidFill>
            <a:srgbClr val="FEF3C7"/>
          </a:solidFill>
          <a:ln w="1651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000" b="1">
                <a:solidFill>
                  <a:srgbClr val="D97706"/>
                </a:solidFill>
                <a:latin typeface="Consolas"/>
              </a:rPr>
              <a:t>C0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1874520"/>
            <a:ext cx="365760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2600" b="1">
                <a:solidFill>
                  <a:srgbClr val="1E293B"/>
                </a:solidFill>
                <a:latin typeface="Consolas"/>
              </a:rPr>
              <a:t>=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60320" y="1673352"/>
            <a:ext cx="109728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100" b="1">
                <a:solidFill>
                  <a:srgbClr val="1E293B"/>
                </a:solidFill>
                <a:latin typeface="Consolas"/>
              </a:rPr>
              <a:t>A  (32 × 128)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560320" y="1920240"/>
            <a:ext cx="548640" cy="548640"/>
          </a:xfrm>
          <a:prstGeom prst="roundRect">
            <a:avLst/>
          </a:prstGeom>
          <a:solidFill>
            <a:srgbClr val="DBEAFE"/>
          </a:solidFill>
          <a:ln w="1651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000" b="1">
                <a:solidFill>
                  <a:srgbClr val="3B82F6"/>
                </a:solidFill>
                <a:latin typeface="Consolas"/>
              </a:rPr>
              <a:t>A0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108960" y="1920240"/>
            <a:ext cx="548640" cy="548640"/>
          </a:xfrm>
          <a:prstGeom prst="roundRect">
            <a:avLst/>
          </a:prstGeom>
          <a:solidFill>
            <a:srgbClr val="DBEAFE"/>
          </a:solidFill>
          <a:ln w="1651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000" b="1">
                <a:solidFill>
                  <a:srgbClr val="3B82F6"/>
                </a:solidFill>
                <a:latin typeface="Consolas"/>
              </a:rPr>
              <a:t>A1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2514600"/>
            <a:ext cx="109728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0">
                <a:solidFill>
                  <a:srgbClr val="475569"/>
                </a:solidFill>
                <a:latin typeface="Consolas"/>
              </a:rPr>
              <a:t>← K (2 tiles) →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49039" y="1828800"/>
            <a:ext cx="274320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2800" b="1">
                <a:solidFill>
                  <a:srgbClr val="1E293B"/>
                </a:solidFill>
                <a:latin typeface="Consolas"/>
              </a:rPr>
              <a:t>·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60520" y="1399032"/>
            <a:ext cx="54864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100" b="1">
                <a:solidFill>
                  <a:srgbClr val="1E293B"/>
                </a:solidFill>
                <a:latin typeface="Consolas"/>
              </a:rPr>
              <a:t>B  (128 × 32)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160520" y="1645920"/>
            <a:ext cx="548640" cy="548640"/>
          </a:xfrm>
          <a:prstGeom prst="roundRect">
            <a:avLst/>
          </a:prstGeom>
          <a:solidFill>
            <a:srgbClr val="DBEAFE"/>
          </a:solidFill>
          <a:ln w="1651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900" b="1">
                <a:solidFill>
                  <a:srgbClr val="3B82F6"/>
                </a:solidFill>
                <a:latin typeface="Consolas"/>
              </a:rPr>
              <a:t>B0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160520" y="2194560"/>
            <a:ext cx="548640" cy="548640"/>
          </a:xfrm>
          <a:prstGeom prst="roundRect">
            <a:avLst/>
          </a:prstGeom>
          <a:solidFill>
            <a:srgbClr val="DBEAFE"/>
          </a:solidFill>
          <a:ln w="1651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900" b="1">
                <a:solidFill>
                  <a:srgbClr val="3B82F6"/>
                </a:solidFill>
                <a:latin typeface="Consolas"/>
              </a:rPr>
              <a:t>B1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49039" y="2103120"/>
            <a:ext cx="365760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0">
                <a:solidFill>
                  <a:srgbClr val="475569"/>
                </a:solidFill>
                <a:latin typeface="Consolas"/>
              </a:rPr>
              <a:t>K</a:t>
            </a:r>
          </a:p>
          <a:p>
            <a:pPr algn="ctr"/>
            <a:r>
              <a:rPr sz="900" b="0">
                <a:solidFill>
                  <a:srgbClr val="475569"/>
                </a:solidFill>
                <a:latin typeface="Consolas"/>
              </a:rPr>
              <a:t>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5760" y="3291839"/>
            <a:ext cx="11521440" cy="36576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300" b="1">
                <a:solidFill>
                  <a:srgbClr val="1E293B"/>
                </a:solidFill>
                <a:latin typeface="Consolas"/>
              </a:rPr>
              <a:t>C  =  A0·B0  +  A1·B1     (K-loop, 2 iterations — accumulator stays in RegFile)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5760" y="3749040"/>
            <a:ext cx="1152144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1">
                <a:solidFill>
                  <a:srgbClr val="1E293B"/>
                </a:solidFill>
                <a:latin typeface="Consolas"/>
              </a:rPr>
              <a:t>Execution timeline — 1 (m,n) output, 0 inter-(m,n) flushes: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038447" y="4023360"/>
            <a:ext cx="1851660" cy="777240"/>
          </a:xfrm>
          <a:prstGeom prst="roundRect">
            <a:avLst/>
          </a:prstGeom>
          <a:solidFill>
            <a:srgbClr val="D1FAE5"/>
          </a:solidFill>
          <a:ln w="1651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100" b="1">
                <a:solidFill>
                  <a:srgbClr val="10B981"/>
                </a:solidFill>
                <a:latin typeface="Consolas"/>
              </a:rPr>
              <a:t>K=0  (accumulate into RegFile)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08395" y="4023360"/>
            <a:ext cx="2180844" cy="777240"/>
          </a:xfrm>
          <a:prstGeom prst="roundRect">
            <a:avLst/>
          </a:prstGeom>
          <a:solidFill>
            <a:srgbClr val="FEF3C7"/>
          </a:solidFill>
          <a:ln w="1651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100" b="1">
                <a:solidFill>
                  <a:srgbClr val="D97706"/>
                </a:solidFill>
                <a:latin typeface="Consolas"/>
              </a:rPr>
              <a:t>K=1 last</a:t>
            </a:r>
          </a:p>
          <a:p>
            <a:pPr algn="ctr"/>
            <a:r>
              <a:rPr sz="1100" b="1">
                <a:solidFill>
                  <a:srgbClr val="D97706"/>
                </a:solidFill>
                <a:latin typeface="Consolas"/>
              </a:rPr>
              <a:t>STORE + DMA_W  (final drain)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38447" y="4846320"/>
            <a:ext cx="4114800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100" b="1">
                <a:solidFill>
                  <a:srgbClr val="1E293B"/>
                </a:solidFill>
                <a:latin typeface="Consolas"/>
              </a:rPr>
              <a:t>(m,n)=(0,0)  →  C   (single output tile)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36127" y="4160520"/>
            <a:ext cx="2286000" cy="5029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100" b="1">
                <a:solidFill>
                  <a:srgbClr val="10B981"/>
                </a:solidFill>
                <a:latin typeface="Consolas"/>
              </a:rPr>
              <a:t>✓ No inter-(m,n) flush</a:t>
            </a:r>
          </a:p>
          <a:p>
            <a:pPr algn="l"/>
            <a:r>
              <a:rPr sz="1100" b="1">
                <a:solidFill>
                  <a:srgbClr val="10B981"/>
                </a:solidFill>
                <a:latin typeface="Consolas"/>
              </a:rPr>
              <a:t>   (only 1 output pair)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5760" y="5760720"/>
            <a:ext cx="11521440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100" b="0">
                <a:solidFill>
                  <a:srgbClr val="475569"/>
                </a:solidFill>
                <a:latin typeface="Consolas"/>
              </a:rPr>
              <a:t>Why growing K helps: each (m,n) pair amortises its single STORE+DMA_W over K_tiles iterations of pure compute. With N=32 (one N-tile), there is no NEXT (m,n) pair, so no inter-pair flush at all. Pipeline efficiency is bottlenecked only by head latency and the final drain.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094415" y="644652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888888"/>
                </a:solidFill>
              </a:rPr>
              <a:t>10 / 17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60175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>
                <a:solidFill>
                  <a:srgbClr val="102A55"/>
                </a:solidFill>
              </a:rPr>
              <a:t>11. Tiling Walkthrough: 32×128×128 — K-loop &amp; Inter-(m,n) Flushes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914400"/>
            <a:ext cx="11521440" cy="5029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0">
                <a:solidFill>
                  <a:srgbClr val="475569"/>
                </a:solidFill>
                <a:latin typeface="Consolas"/>
              </a:rPr>
              <a:t>Scheduler tile = 32×64×32 → 1·2·4 = 8 tiles. A is split along K (2 tiles); B along K and N (2×4); C along N (4). For each (m,n) the K-loop accumulates in RegFile; STORE + DMA_W fire only on last K → 3 inter-(m,n) flushes between the 4 pairs.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673352"/>
            <a:ext cx="201168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100" b="1">
                <a:solidFill>
                  <a:srgbClr val="1E293B"/>
                </a:solidFill>
                <a:latin typeface="Consolas"/>
              </a:rPr>
              <a:t>C  (32 × 128)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71600" y="1920240"/>
            <a:ext cx="502920" cy="502920"/>
          </a:xfrm>
          <a:prstGeom prst="roundRect">
            <a:avLst/>
          </a:prstGeom>
          <a:solidFill>
            <a:srgbClr val="FEF3C7"/>
          </a:solidFill>
          <a:ln w="1651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000" b="1">
                <a:solidFill>
                  <a:srgbClr val="D97706"/>
                </a:solidFill>
                <a:latin typeface="Consolas"/>
              </a:rPr>
              <a:t>C0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74519" y="1920240"/>
            <a:ext cx="502920" cy="502920"/>
          </a:xfrm>
          <a:prstGeom prst="roundRect">
            <a:avLst/>
          </a:prstGeom>
          <a:solidFill>
            <a:srgbClr val="FEF3C7"/>
          </a:solidFill>
          <a:ln w="1651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000" b="1">
                <a:solidFill>
                  <a:srgbClr val="D97706"/>
                </a:solidFill>
                <a:latin typeface="Consolas"/>
              </a:rPr>
              <a:t>C1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377440" y="1920240"/>
            <a:ext cx="502920" cy="502920"/>
          </a:xfrm>
          <a:prstGeom prst="roundRect">
            <a:avLst/>
          </a:prstGeom>
          <a:solidFill>
            <a:srgbClr val="FEF3C7"/>
          </a:solidFill>
          <a:ln w="1651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000" b="1">
                <a:solidFill>
                  <a:srgbClr val="D97706"/>
                </a:solidFill>
                <a:latin typeface="Consolas"/>
              </a:rPr>
              <a:t>C2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880360" y="1920240"/>
            <a:ext cx="502920" cy="502920"/>
          </a:xfrm>
          <a:prstGeom prst="roundRect">
            <a:avLst/>
          </a:prstGeom>
          <a:solidFill>
            <a:srgbClr val="FEF3C7"/>
          </a:solidFill>
          <a:ln w="1651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000" b="1">
                <a:solidFill>
                  <a:srgbClr val="D97706"/>
                </a:solidFill>
                <a:latin typeface="Consolas"/>
              </a:rPr>
              <a:t>C3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2468880"/>
            <a:ext cx="201168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0">
                <a:solidFill>
                  <a:srgbClr val="475569"/>
                </a:solidFill>
                <a:latin typeface="Consolas"/>
              </a:rPr>
              <a:t>← N (4 tiles) →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66160" y="1874520"/>
            <a:ext cx="365760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2600" b="1">
                <a:solidFill>
                  <a:srgbClr val="1E293B"/>
                </a:solidFill>
                <a:latin typeface="Consolas"/>
              </a:rPr>
              <a:t>=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69080" y="1673352"/>
            <a:ext cx="100584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100" b="1">
                <a:solidFill>
                  <a:srgbClr val="1E293B"/>
                </a:solidFill>
                <a:latin typeface="Consolas"/>
              </a:rPr>
              <a:t>A  (32 × 128)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069080" y="1920240"/>
            <a:ext cx="502920" cy="502920"/>
          </a:xfrm>
          <a:prstGeom prst="roundRect">
            <a:avLst/>
          </a:prstGeom>
          <a:solidFill>
            <a:srgbClr val="DBEAFE"/>
          </a:solidFill>
          <a:ln w="1651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000" b="1">
                <a:solidFill>
                  <a:srgbClr val="3B82F6"/>
                </a:solidFill>
                <a:latin typeface="Consolas"/>
              </a:rPr>
              <a:t>A0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0" y="1920240"/>
            <a:ext cx="502920" cy="502920"/>
          </a:xfrm>
          <a:prstGeom prst="roundRect">
            <a:avLst/>
          </a:prstGeom>
          <a:solidFill>
            <a:srgbClr val="DBEAFE"/>
          </a:solidFill>
          <a:ln w="1651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000" b="1">
                <a:solidFill>
                  <a:srgbClr val="3B82F6"/>
                </a:solidFill>
                <a:latin typeface="Consolas"/>
              </a:rPr>
              <a:t>A1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69080" y="2468880"/>
            <a:ext cx="100584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0">
                <a:solidFill>
                  <a:srgbClr val="475569"/>
                </a:solidFill>
                <a:latin typeface="Consolas"/>
              </a:rPr>
              <a:t>← K (2 tiles) →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12080" y="1828800"/>
            <a:ext cx="274320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2800" b="1">
                <a:solidFill>
                  <a:srgbClr val="1E293B"/>
                </a:solidFill>
                <a:latin typeface="Consolas"/>
              </a:rPr>
              <a:t>·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23560" y="1421892"/>
            <a:ext cx="201168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100" b="1">
                <a:solidFill>
                  <a:srgbClr val="1E293B"/>
                </a:solidFill>
                <a:latin typeface="Consolas"/>
              </a:rPr>
              <a:t>B  (128 × 128)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23560" y="1668780"/>
            <a:ext cx="502920" cy="502920"/>
          </a:xfrm>
          <a:prstGeom prst="roundRect">
            <a:avLst/>
          </a:prstGeom>
          <a:solidFill>
            <a:srgbClr val="DBEAFE"/>
          </a:solidFill>
          <a:ln w="1651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900" b="1">
                <a:solidFill>
                  <a:srgbClr val="3B82F6"/>
                </a:solidFill>
                <a:latin typeface="Consolas"/>
              </a:rPr>
              <a:t>B00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26480" y="1668780"/>
            <a:ext cx="502920" cy="502920"/>
          </a:xfrm>
          <a:prstGeom prst="roundRect">
            <a:avLst/>
          </a:prstGeom>
          <a:solidFill>
            <a:srgbClr val="DBEAFE"/>
          </a:solidFill>
          <a:ln w="1651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900" b="1">
                <a:solidFill>
                  <a:srgbClr val="3B82F6"/>
                </a:solidFill>
                <a:latin typeface="Consolas"/>
              </a:rPr>
              <a:t>B01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629400" y="1668780"/>
            <a:ext cx="502920" cy="502920"/>
          </a:xfrm>
          <a:prstGeom prst="roundRect">
            <a:avLst/>
          </a:prstGeom>
          <a:solidFill>
            <a:srgbClr val="DBEAFE"/>
          </a:solidFill>
          <a:ln w="1651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900" b="1">
                <a:solidFill>
                  <a:srgbClr val="3B82F6"/>
                </a:solidFill>
                <a:latin typeface="Consolas"/>
              </a:rPr>
              <a:t>B02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132320" y="1668780"/>
            <a:ext cx="502920" cy="502920"/>
          </a:xfrm>
          <a:prstGeom prst="roundRect">
            <a:avLst/>
          </a:prstGeom>
          <a:solidFill>
            <a:srgbClr val="DBEAFE"/>
          </a:solidFill>
          <a:ln w="1651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900" b="1">
                <a:solidFill>
                  <a:srgbClr val="3B82F6"/>
                </a:solidFill>
                <a:latin typeface="Consolas"/>
              </a:rPr>
              <a:t>B03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623560" y="2171700"/>
            <a:ext cx="502920" cy="502920"/>
          </a:xfrm>
          <a:prstGeom prst="roundRect">
            <a:avLst/>
          </a:prstGeom>
          <a:solidFill>
            <a:srgbClr val="DBEAFE"/>
          </a:solidFill>
          <a:ln w="1651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900" b="1">
                <a:solidFill>
                  <a:srgbClr val="3B82F6"/>
                </a:solidFill>
                <a:latin typeface="Consolas"/>
              </a:rPr>
              <a:t>B10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26480" y="2171700"/>
            <a:ext cx="502920" cy="502920"/>
          </a:xfrm>
          <a:prstGeom prst="roundRect">
            <a:avLst/>
          </a:prstGeom>
          <a:solidFill>
            <a:srgbClr val="DBEAFE"/>
          </a:solidFill>
          <a:ln w="1651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900" b="1">
                <a:solidFill>
                  <a:srgbClr val="3B82F6"/>
                </a:solidFill>
                <a:latin typeface="Consolas"/>
              </a:rPr>
              <a:t>B11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629400" y="2171700"/>
            <a:ext cx="502920" cy="502920"/>
          </a:xfrm>
          <a:prstGeom prst="roundRect">
            <a:avLst/>
          </a:prstGeom>
          <a:solidFill>
            <a:srgbClr val="DBEAFE"/>
          </a:solidFill>
          <a:ln w="1651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900" b="1">
                <a:solidFill>
                  <a:srgbClr val="3B82F6"/>
                </a:solidFill>
                <a:latin typeface="Consolas"/>
              </a:rPr>
              <a:t>B12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132320" y="2171700"/>
            <a:ext cx="502920" cy="502920"/>
          </a:xfrm>
          <a:prstGeom prst="roundRect">
            <a:avLst/>
          </a:prstGeom>
          <a:solidFill>
            <a:srgbClr val="DBEAFE"/>
          </a:solidFill>
          <a:ln w="1651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900" b="1">
                <a:solidFill>
                  <a:srgbClr val="3B82F6"/>
                </a:solidFill>
                <a:latin typeface="Consolas"/>
              </a:rPr>
              <a:t>B13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23560" y="2720340"/>
            <a:ext cx="201168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0">
                <a:solidFill>
                  <a:srgbClr val="475569"/>
                </a:solidFill>
                <a:latin typeface="Consolas"/>
              </a:rPr>
              <a:t>← N (4 tiles) →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212080" y="2080260"/>
            <a:ext cx="365760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0">
                <a:solidFill>
                  <a:srgbClr val="475569"/>
                </a:solidFill>
                <a:latin typeface="Consolas"/>
              </a:rPr>
              <a:t>K</a:t>
            </a:r>
          </a:p>
          <a:p>
            <a:pPr algn="ctr"/>
            <a:r>
              <a:rPr sz="900" b="0">
                <a:solidFill>
                  <a:srgbClr val="475569"/>
                </a:solidFill>
                <a:latin typeface="Consolas"/>
              </a:rPr>
              <a:t>↓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65760" y="3200400"/>
            <a:ext cx="11521440" cy="36576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300" b="1">
                <a:solidFill>
                  <a:srgbClr val="1E293B"/>
                </a:solidFill>
                <a:latin typeface="Consolas"/>
              </a:rPr>
              <a:t>Cn  =  A0·B0n  +  A1·B1n     (K-loop, 2 iters per (m,n) — accumulator stays in RegFile)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5760" y="3657600"/>
            <a:ext cx="1152144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1">
                <a:solidFill>
                  <a:srgbClr val="1E293B"/>
                </a:solidFill>
                <a:latin typeface="Consolas"/>
              </a:rPr>
              <a:t>Execution timeline — 4 (m,n) outputs, 3 inter-(m,n) flushes: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21027" y="3931920"/>
            <a:ext cx="761238" cy="685800"/>
          </a:xfrm>
          <a:prstGeom prst="roundRect">
            <a:avLst/>
          </a:prstGeom>
          <a:solidFill>
            <a:srgbClr val="D1FAE5"/>
          </a:solidFill>
          <a:ln w="1651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900" b="1">
                <a:solidFill>
                  <a:srgbClr val="10B981"/>
                </a:solidFill>
                <a:latin typeface="Consolas"/>
              </a:rPr>
              <a:t>K=0</a:t>
            </a:r>
          </a:p>
          <a:p>
            <a:pPr algn="ctr"/>
            <a:r>
              <a:rPr sz="900" b="1">
                <a:solidFill>
                  <a:srgbClr val="10B981"/>
                </a:solidFill>
                <a:latin typeface="Consolas"/>
              </a:rPr>
              <a:t>(accum)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600553" y="3931920"/>
            <a:ext cx="896569" cy="685800"/>
          </a:xfrm>
          <a:prstGeom prst="roundRect">
            <a:avLst/>
          </a:prstGeom>
          <a:solidFill>
            <a:srgbClr val="FEF3C7"/>
          </a:solidFill>
          <a:ln w="1651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900" b="1">
                <a:solidFill>
                  <a:srgbClr val="D97706"/>
                </a:solidFill>
                <a:latin typeface="Consolas"/>
              </a:rPr>
              <a:t>K=1 last</a:t>
            </a:r>
          </a:p>
          <a:p>
            <a:pPr algn="ctr"/>
            <a:r>
              <a:rPr sz="900" b="1">
                <a:solidFill>
                  <a:srgbClr val="D97706"/>
                </a:solidFill>
                <a:latin typeface="Consolas"/>
              </a:rPr>
              <a:t>STORE +</a:t>
            </a:r>
          </a:p>
          <a:p>
            <a:pPr algn="ctr"/>
            <a:r>
              <a:rPr sz="900" b="1">
                <a:solidFill>
                  <a:srgbClr val="D97706"/>
                </a:solidFill>
                <a:latin typeface="Consolas"/>
              </a:rPr>
              <a:t>DMA_W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21027" y="4663440"/>
            <a:ext cx="169164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000" b="1">
                <a:solidFill>
                  <a:srgbClr val="1E293B"/>
                </a:solidFill>
                <a:latin typeface="Consolas"/>
              </a:rPr>
              <a:t>(0,0) → C0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558387" y="3931920"/>
            <a:ext cx="502920" cy="685800"/>
          </a:xfrm>
          <a:prstGeom prst="roundRect">
            <a:avLst/>
          </a:prstGeom>
          <a:solidFill>
            <a:srgbClr val="FEE2E2"/>
          </a:solidFill>
          <a:ln w="16510">
            <a:solidFill>
              <a:srgbClr val="DC26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FLUSH</a:t>
            </a:r>
          </a:p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(DMA_W</a:t>
            </a:r>
          </a:p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 vs DMA_R)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107027" y="3931920"/>
            <a:ext cx="761238" cy="685800"/>
          </a:xfrm>
          <a:prstGeom prst="roundRect">
            <a:avLst/>
          </a:prstGeom>
          <a:solidFill>
            <a:srgbClr val="D1FAE5"/>
          </a:solidFill>
          <a:ln w="1651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900" b="1">
                <a:solidFill>
                  <a:srgbClr val="10B981"/>
                </a:solidFill>
                <a:latin typeface="Consolas"/>
              </a:rPr>
              <a:t>K=0</a:t>
            </a:r>
          </a:p>
          <a:p>
            <a:pPr algn="ctr"/>
            <a:r>
              <a:rPr sz="900" b="1">
                <a:solidFill>
                  <a:srgbClr val="10B981"/>
                </a:solidFill>
                <a:latin typeface="Consolas"/>
              </a:rPr>
              <a:t>(accum)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886553" y="3931920"/>
            <a:ext cx="896569" cy="685800"/>
          </a:xfrm>
          <a:prstGeom prst="roundRect">
            <a:avLst/>
          </a:prstGeom>
          <a:solidFill>
            <a:srgbClr val="FEF3C7"/>
          </a:solidFill>
          <a:ln w="1651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900" b="1">
                <a:solidFill>
                  <a:srgbClr val="D97706"/>
                </a:solidFill>
                <a:latin typeface="Consolas"/>
              </a:rPr>
              <a:t>K=1 last</a:t>
            </a:r>
          </a:p>
          <a:p>
            <a:pPr algn="ctr"/>
            <a:r>
              <a:rPr sz="900" b="1">
                <a:solidFill>
                  <a:srgbClr val="D97706"/>
                </a:solidFill>
                <a:latin typeface="Consolas"/>
              </a:rPr>
              <a:t>STORE +</a:t>
            </a:r>
          </a:p>
          <a:p>
            <a:pPr algn="ctr"/>
            <a:r>
              <a:rPr sz="900" b="1">
                <a:solidFill>
                  <a:srgbClr val="D97706"/>
                </a:solidFill>
                <a:latin typeface="Consolas"/>
              </a:rPr>
              <a:t>DMA_W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107027" y="4663440"/>
            <a:ext cx="169164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000" b="1">
                <a:solidFill>
                  <a:srgbClr val="1E293B"/>
                </a:solidFill>
                <a:latin typeface="Consolas"/>
              </a:rPr>
              <a:t>(0,1) → C1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844387" y="3931920"/>
            <a:ext cx="502920" cy="685800"/>
          </a:xfrm>
          <a:prstGeom prst="roundRect">
            <a:avLst/>
          </a:prstGeom>
          <a:solidFill>
            <a:srgbClr val="FEE2E2"/>
          </a:solidFill>
          <a:ln w="16510">
            <a:solidFill>
              <a:srgbClr val="DC26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FLUSH</a:t>
            </a:r>
          </a:p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(DMA_W</a:t>
            </a:r>
          </a:p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 vs DMA_R)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393027" y="3931920"/>
            <a:ext cx="761238" cy="685800"/>
          </a:xfrm>
          <a:prstGeom prst="roundRect">
            <a:avLst/>
          </a:prstGeom>
          <a:solidFill>
            <a:srgbClr val="D1FAE5"/>
          </a:solidFill>
          <a:ln w="1651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900" b="1">
                <a:solidFill>
                  <a:srgbClr val="10B981"/>
                </a:solidFill>
                <a:latin typeface="Consolas"/>
              </a:rPr>
              <a:t>K=0</a:t>
            </a:r>
          </a:p>
          <a:p>
            <a:pPr algn="ctr"/>
            <a:r>
              <a:rPr sz="900" b="1">
                <a:solidFill>
                  <a:srgbClr val="10B981"/>
                </a:solidFill>
                <a:latin typeface="Consolas"/>
              </a:rPr>
              <a:t>(accum)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7172553" y="3931920"/>
            <a:ext cx="896569" cy="685800"/>
          </a:xfrm>
          <a:prstGeom prst="roundRect">
            <a:avLst/>
          </a:prstGeom>
          <a:solidFill>
            <a:srgbClr val="FEF3C7"/>
          </a:solidFill>
          <a:ln w="1651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900" b="1">
                <a:solidFill>
                  <a:srgbClr val="D97706"/>
                </a:solidFill>
                <a:latin typeface="Consolas"/>
              </a:rPr>
              <a:t>K=1 last</a:t>
            </a:r>
          </a:p>
          <a:p>
            <a:pPr algn="ctr"/>
            <a:r>
              <a:rPr sz="900" b="1">
                <a:solidFill>
                  <a:srgbClr val="D97706"/>
                </a:solidFill>
                <a:latin typeface="Consolas"/>
              </a:rPr>
              <a:t>STORE +</a:t>
            </a:r>
          </a:p>
          <a:p>
            <a:pPr algn="ctr"/>
            <a:r>
              <a:rPr sz="900" b="1">
                <a:solidFill>
                  <a:srgbClr val="D97706"/>
                </a:solidFill>
                <a:latin typeface="Consolas"/>
              </a:rPr>
              <a:t>DMA_W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393027" y="4663440"/>
            <a:ext cx="169164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000" b="1">
                <a:solidFill>
                  <a:srgbClr val="1E293B"/>
                </a:solidFill>
                <a:latin typeface="Consolas"/>
              </a:rPr>
              <a:t>(0,2) → C2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8130387" y="3931920"/>
            <a:ext cx="502920" cy="685800"/>
          </a:xfrm>
          <a:prstGeom prst="roundRect">
            <a:avLst/>
          </a:prstGeom>
          <a:solidFill>
            <a:srgbClr val="FEE2E2"/>
          </a:solidFill>
          <a:ln w="16510">
            <a:solidFill>
              <a:srgbClr val="DC26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FLUSH</a:t>
            </a:r>
          </a:p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(DMA_W</a:t>
            </a:r>
          </a:p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 vs DMA_R)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8679027" y="3931920"/>
            <a:ext cx="761238" cy="685800"/>
          </a:xfrm>
          <a:prstGeom prst="roundRect">
            <a:avLst/>
          </a:prstGeom>
          <a:solidFill>
            <a:srgbClr val="D1FAE5"/>
          </a:solidFill>
          <a:ln w="1651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900" b="1">
                <a:solidFill>
                  <a:srgbClr val="10B981"/>
                </a:solidFill>
                <a:latin typeface="Consolas"/>
              </a:rPr>
              <a:t>K=0</a:t>
            </a:r>
          </a:p>
          <a:p>
            <a:pPr algn="ctr"/>
            <a:r>
              <a:rPr sz="900" b="1">
                <a:solidFill>
                  <a:srgbClr val="10B981"/>
                </a:solidFill>
                <a:latin typeface="Consolas"/>
              </a:rPr>
              <a:t>(accum)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9458553" y="3931920"/>
            <a:ext cx="896569" cy="685800"/>
          </a:xfrm>
          <a:prstGeom prst="roundRect">
            <a:avLst/>
          </a:prstGeom>
          <a:solidFill>
            <a:srgbClr val="FEF3C7"/>
          </a:solidFill>
          <a:ln w="1651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900" b="1">
                <a:solidFill>
                  <a:srgbClr val="D97706"/>
                </a:solidFill>
                <a:latin typeface="Consolas"/>
              </a:rPr>
              <a:t>K=1 last</a:t>
            </a:r>
          </a:p>
          <a:p>
            <a:pPr algn="ctr"/>
            <a:r>
              <a:rPr sz="900" b="1">
                <a:solidFill>
                  <a:srgbClr val="D97706"/>
                </a:solidFill>
                <a:latin typeface="Consolas"/>
              </a:rPr>
              <a:t>STORE +</a:t>
            </a:r>
          </a:p>
          <a:p>
            <a:pPr algn="ctr"/>
            <a:r>
              <a:rPr sz="900" b="1">
                <a:solidFill>
                  <a:srgbClr val="D97706"/>
                </a:solidFill>
                <a:latin typeface="Consolas"/>
              </a:rPr>
              <a:t>DMA_W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679027" y="4663440"/>
            <a:ext cx="169164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000" b="1">
                <a:solidFill>
                  <a:srgbClr val="1E293B"/>
                </a:solidFill>
                <a:latin typeface="Consolas"/>
              </a:rPr>
              <a:t>(0,3) → C3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65760" y="5760720"/>
            <a:ext cx="11521440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100" b="0">
                <a:solidFill>
                  <a:srgbClr val="475569"/>
                </a:solidFill>
                <a:latin typeface="Consolas"/>
              </a:rPr>
              <a:t>Why flushes hurt: at every (m,n) boundary, DMA_W of Cn competes with DMA_R of the next pair for the cube-shared HBM channel. Inter-flush count = (M_tiles · N_tiles − 1) — for 32×128×128 that's 1·4−1 = 3 flushes. Bigger N → more flushes; bigger K alone (with small N) → none.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1094415" y="644652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888888"/>
                </a:solidFill>
              </a:rPr>
              <a:t>11 / 17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60175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>
                <a:solidFill>
                  <a:srgbClr val="102A55"/>
                </a:solidFill>
              </a:rPr>
              <a:t>12. GEMM Sweep — Stage Wall-Clock (load_ref)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914400"/>
            <a:ext cx="11521440" cy="4114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0">
                <a:solidFill>
                  <a:srgbClr val="475569"/>
                </a:solidFill>
                <a:latin typeface="Consolas"/>
              </a:rPr>
              <a:t>Variant: load_ref   |   Per-stage engine wall-clock (linear) — DMA in / Fetch / GEMM / DMA out per shape. Tile size 32×64×32.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508760"/>
            <a:ext cx="9144000" cy="406908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" name="Connector 4"/>
          <p:cNvCxnSpPr/>
          <p:nvPr/>
        </p:nvCxnSpPr>
        <p:spPr>
          <a:xfrm>
            <a:off x="914400" y="5577840"/>
            <a:ext cx="9144000" cy="0"/>
          </a:xfrm>
          <a:prstGeom prst="line">
            <a:avLst/>
          </a:prstGeom>
          <a:ln w="6350"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37160" y="5468112"/>
            <a:ext cx="685800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r"/>
            <a:r>
              <a:rPr sz="900" b="0">
                <a:solidFill>
                  <a:srgbClr val="475569"/>
                </a:solidFill>
                <a:latin typeface="Consolas"/>
              </a:rPr>
              <a:t>       0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914400" y="4764024"/>
            <a:ext cx="9144000" cy="0"/>
          </a:xfrm>
          <a:prstGeom prst="line">
            <a:avLst/>
          </a:prstGeom>
          <a:ln w="6350"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37160" y="4654296"/>
            <a:ext cx="685800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r"/>
            <a:r>
              <a:rPr sz="900" b="0">
                <a:solidFill>
                  <a:srgbClr val="475569"/>
                </a:solidFill>
                <a:latin typeface="Consolas"/>
              </a:rPr>
              <a:t>     211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914400" y="3950208"/>
            <a:ext cx="9144000" cy="0"/>
          </a:xfrm>
          <a:prstGeom prst="line">
            <a:avLst/>
          </a:prstGeom>
          <a:ln w="6350"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37160" y="3840480"/>
            <a:ext cx="685800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r"/>
            <a:r>
              <a:rPr sz="900" b="0">
                <a:solidFill>
                  <a:srgbClr val="475569"/>
                </a:solidFill>
                <a:latin typeface="Consolas"/>
              </a:rPr>
              <a:t>     422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914400" y="3136392"/>
            <a:ext cx="9144000" cy="0"/>
          </a:xfrm>
          <a:prstGeom prst="line">
            <a:avLst/>
          </a:prstGeom>
          <a:ln w="6350"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37160" y="3026664"/>
            <a:ext cx="685800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r"/>
            <a:r>
              <a:rPr sz="900" b="0">
                <a:solidFill>
                  <a:srgbClr val="475569"/>
                </a:solidFill>
                <a:latin typeface="Consolas"/>
              </a:rPr>
              <a:t>     634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914400" y="2322575"/>
            <a:ext cx="9144000" cy="0"/>
          </a:xfrm>
          <a:prstGeom prst="line">
            <a:avLst/>
          </a:prstGeom>
          <a:ln w="6350"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37160" y="2212847"/>
            <a:ext cx="685800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r"/>
            <a:r>
              <a:rPr sz="900" b="0">
                <a:solidFill>
                  <a:srgbClr val="475569"/>
                </a:solidFill>
                <a:latin typeface="Consolas"/>
              </a:rPr>
              <a:t>     845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914400" y="1508760"/>
            <a:ext cx="9144000" cy="0"/>
          </a:xfrm>
          <a:prstGeom prst="line">
            <a:avLst/>
          </a:prstGeom>
          <a:ln w="6350"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37160" y="1399031"/>
            <a:ext cx="685800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r"/>
            <a:r>
              <a:rPr sz="900" b="0">
                <a:solidFill>
                  <a:srgbClr val="475569"/>
                </a:solidFill>
                <a:latin typeface="Consolas"/>
              </a:rPr>
              <a:t>    1056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" y="3406140"/>
            <a:ext cx="685800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000" b="0">
                <a:solidFill>
                  <a:srgbClr val="1E293B"/>
                </a:solidFill>
                <a:latin typeface="Consolas"/>
              </a:rPr>
              <a:t>ns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240971" y="5500774"/>
            <a:ext cx="198275" cy="77065"/>
          </a:xfrm>
          <a:prstGeom prst="rect">
            <a:avLst/>
          </a:prstGeom>
          <a:solidFill>
            <a:srgbClr val="3B82F6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474236" y="5516187"/>
            <a:ext cx="198275" cy="61652"/>
          </a:xfrm>
          <a:prstGeom prst="rect">
            <a:avLst/>
          </a:prstGeom>
          <a:solidFill>
            <a:srgbClr val="10B981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707502" y="5514707"/>
            <a:ext cx="198275" cy="63132"/>
          </a:xfrm>
          <a:prstGeom prst="rect">
            <a:avLst/>
          </a:prstGeom>
          <a:solidFill>
            <a:srgbClr val="F59E0B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1940767" y="5531600"/>
            <a:ext cx="198275" cy="46239"/>
          </a:xfrm>
          <a:prstGeom prst="rect">
            <a:avLst/>
          </a:prstGeom>
          <a:solidFill>
            <a:srgbClr val="A855F7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240971" y="5623559"/>
            <a:ext cx="933061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DC2626"/>
                </a:solidFill>
                <a:latin typeface="Consolas"/>
              </a:rPr>
              <a:t>M=K=N=32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40971" y="6172200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0">
                <a:solidFill>
                  <a:srgbClr val="475569"/>
                </a:solidFill>
                <a:latin typeface="Consolas"/>
              </a:rPr>
              <a:t>1 tiles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40971" y="6419088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↑ under-tile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500604" y="5500774"/>
            <a:ext cx="198275" cy="77065"/>
          </a:xfrm>
          <a:prstGeom prst="rect">
            <a:avLst/>
          </a:prstGeom>
          <a:solidFill>
            <a:srgbClr val="3B82F6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2733869" y="5516187"/>
            <a:ext cx="198275" cy="61652"/>
          </a:xfrm>
          <a:prstGeom prst="rect">
            <a:avLst/>
          </a:prstGeom>
          <a:solidFill>
            <a:srgbClr val="10B981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2967134" y="5514707"/>
            <a:ext cx="198275" cy="63132"/>
          </a:xfrm>
          <a:prstGeom prst="rect">
            <a:avLst/>
          </a:prstGeom>
          <a:solidFill>
            <a:srgbClr val="F59E0B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3200400" y="5531600"/>
            <a:ext cx="198275" cy="46239"/>
          </a:xfrm>
          <a:prstGeom prst="rect">
            <a:avLst/>
          </a:prstGeom>
          <a:solidFill>
            <a:srgbClr val="A855F7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2500604" y="5623559"/>
            <a:ext cx="933061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M=32</a:t>
            </a:r>
          </a:p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K=64</a:t>
            </a:r>
          </a:p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N=32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500604" y="6172200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0">
                <a:solidFill>
                  <a:srgbClr val="475569"/>
                </a:solidFill>
                <a:latin typeface="Consolas"/>
              </a:rPr>
              <a:t>1 tiles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760236" y="5423708"/>
            <a:ext cx="198275" cy="154131"/>
          </a:xfrm>
          <a:prstGeom prst="rect">
            <a:avLst/>
          </a:prstGeom>
          <a:solidFill>
            <a:srgbClr val="3B82F6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3993502" y="5454534"/>
            <a:ext cx="198275" cy="123305"/>
          </a:xfrm>
          <a:prstGeom prst="rect">
            <a:avLst/>
          </a:prstGeom>
          <a:solidFill>
            <a:srgbClr val="10B981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4226767" y="5451575"/>
            <a:ext cx="198275" cy="126264"/>
          </a:xfrm>
          <a:prstGeom prst="rect">
            <a:avLst/>
          </a:prstGeom>
          <a:solidFill>
            <a:srgbClr val="F59E0B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4460032" y="5531600"/>
            <a:ext cx="198275" cy="46239"/>
          </a:xfrm>
          <a:prstGeom prst="rect">
            <a:avLst/>
          </a:prstGeom>
          <a:solidFill>
            <a:srgbClr val="A855F7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760236" y="5623559"/>
            <a:ext cx="933061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M=32</a:t>
            </a:r>
          </a:p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K=128</a:t>
            </a:r>
          </a:p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N=32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760236" y="6172200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0">
                <a:solidFill>
                  <a:srgbClr val="475569"/>
                </a:solidFill>
                <a:latin typeface="Consolas"/>
              </a:rPr>
              <a:t>2 tiles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19869" y="4930486"/>
            <a:ext cx="198275" cy="647353"/>
          </a:xfrm>
          <a:prstGeom prst="rect">
            <a:avLst/>
          </a:prstGeom>
          <a:solidFill>
            <a:srgbClr val="3B82F6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5253134" y="5084618"/>
            <a:ext cx="198275" cy="493221"/>
          </a:xfrm>
          <a:prstGeom prst="rect">
            <a:avLst/>
          </a:prstGeom>
          <a:solidFill>
            <a:srgbClr val="10B981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5486400" y="5072780"/>
            <a:ext cx="198275" cy="505059"/>
          </a:xfrm>
          <a:prstGeom prst="rect">
            <a:avLst/>
          </a:prstGeom>
          <a:solidFill>
            <a:srgbClr val="F59E0B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5719665" y="5269576"/>
            <a:ext cx="198275" cy="308263"/>
          </a:xfrm>
          <a:prstGeom prst="rect">
            <a:avLst/>
          </a:prstGeom>
          <a:solidFill>
            <a:srgbClr val="A855F7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019869" y="5623559"/>
            <a:ext cx="933061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M=32</a:t>
            </a:r>
          </a:p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K=128</a:t>
            </a:r>
          </a:p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N=128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019869" y="6172200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0">
                <a:solidFill>
                  <a:srgbClr val="475569"/>
                </a:solidFill>
                <a:latin typeface="Consolas"/>
              </a:rPr>
              <a:t>8 tiles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279502" y="1878676"/>
            <a:ext cx="198275" cy="3699163"/>
          </a:xfrm>
          <a:prstGeom prst="rect">
            <a:avLst/>
          </a:prstGeom>
          <a:solidFill>
            <a:srgbClr val="3B82F6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6512767" y="2618509"/>
            <a:ext cx="198275" cy="2959330"/>
          </a:xfrm>
          <a:prstGeom prst="rect">
            <a:avLst/>
          </a:prstGeom>
          <a:solidFill>
            <a:srgbClr val="10B981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6746032" y="2547485"/>
            <a:ext cx="198275" cy="3030354"/>
          </a:xfrm>
          <a:prstGeom prst="rect">
            <a:avLst/>
          </a:prstGeom>
          <a:solidFill>
            <a:srgbClr val="F59E0B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6979297" y="5531600"/>
            <a:ext cx="198275" cy="46239"/>
          </a:xfrm>
          <a:prstGeom prst="rect">
            <a:avLst/>
          </a:prstGeom>
          <a:solidFill>
            <a:srgbClr val="A855F7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279502" y="5623559"/>
            <a:ext cx="933061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M=32</a:t>
            </a:r>
          </a:p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K=3072</a:t>
            </a:r>
          </a:p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N=32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279502" y="6172200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0">
                <a:solidFill>
                  <a:srgbClr val="475569"/>
                </a:solidFill>
                <a:latin typeface="Consolas"/>
              </a:rPr>
              <a:t>48 tiles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539134" y="4930486"/>
            <a:ext cx="198275" cy="647353"/>
          </a:xfrm>
          <a:prstGeom prst="rect">
            <a:avLst/>
          </a:prstGeom>
          <a:solidFill>
            <a:srgbClr val="3B82F6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7772400" y="5084618"/>
            <a:ext cx="198275" cy="493221"/>
          </a:xfrm>
          <a:prstGeom prst="rect">
            <a:avLst/>
          </a:prstGeom>
          <a:solidFill>
            <a:srgbClr val="10B981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8005665" y="5072780"/>
            <a:ext cx="198275" cy="505059"/>
          </a:xfrm>
          <a:prstGeom prst="rect">
            <a:avLst/>
          </a:prstGeom>
          <a:solidFill>
            <a:srgbClr val="F59E0B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8238930" y="5269576"/>
            <a:ext cx="198275" cy="308263"/>
          </a:xfrm>
          <a:prstGeom prst="rect">
            <a:avLst/>
          </a:prstGeom>
          <a:solidFill>
            <a:srgbClr val="A855F7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7539134" y="5623559"/>
            <a:ext cx="933061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DC2626"/>
                </a:solidFill>
                <a:latin typeface="Consolas"/>
              </a:rPr>
              <a:t>M=8</a:t>
            </a:r>
          </a:p>
          <a:p>
            <a:pPr algn="ctr"/>
            <a:r>
              <a:rPr sz="900" b="1">
                <a:solidFill>
                  <a:srgbClr val="DC2626"/>
                </a:solidFill>
                <a:latin typeface="Consolas"/>
              </a:rPr>
              <a:t>K=128</a:t>
            </a:r>
          </a:p>
          <a:p>
            <a:pPr algn="ctr"/>
            <a:r>
              <a:rPr sz="900" b="1">
                <a:solidFill>
                  <a:srgbClr val="DC2626"/>
                </a:solidFill>
                <a:latin typeface="Consolas"/>
              </a:rPr>
              <a:t>N=128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539134" y="6172200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0">
                <a:solidFill>
                  <a:srgbClr val="475569"/>
                </a:solidFill>
                <a:latin typeface="Consolas"/>
              </a:rPr>
              <a:t>8 tiles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539134" y="6419088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↑ under-tile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8798767" y="4159827"/>
            <a:ext cx="198275" cy="1418012"/>
          </a:xfrm>
          <a:prstGeom prst="rect">
            <a:avLst/>
          </a:prstGeom>
          <a:solidFill>
            <a:srgbClr val="3B82F6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9032032" y="4591396"/>
            <a:ext cx="198275" cy="986443"/>
          </a:xfrm>
          <a:prstGeom prst="rect">
            <a:avLst/>
          </a:prstGeom>
          <a:solidFill>
            <a:srgbClr val="10B981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9265297" y="4567721"/>
            <a:ext cx="198275" cy="1010118"/>
          </a:xfrm>
          <a:prstGeom prst="rect">
            <a:avLst/>
          </a:prstGeom>
          <a:solidFill>
            <a:srgbClr val="F59E0B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9498563" y="4221480"/>
            <a:ext cx="198275" cy="1356359"/>
          </a:xfrm>
          <a:prstGeom prst="rect">
            <a:avLst/>
          </a:prstGeom>
          <a:solidFill>
            <a:srgbClr val="A855F7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8798767" y="5623559"/>
            <a:ext cx="933061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DC2626"/>
                </a:solidFill>
                <a:latin typeface="Consolas"/>
              </a:rPr>
              <a:t>M=128</a:t>
            </a:r>
          </a:p>
          <a:p>
            <a:pPr algn="ctr"/>
            <a:r>
              <a:rPr sz="900" b="1">
                <a:solidFill>
                  <a:srgbClr val="DC2626"/>
                </a:solidFill>
                <a:latin typeface="Consolas"/>
              </a:rPr>
              <a:t>K=8</a:t>
            </a:r>
          </a:p>
          <a:p>
            <a:pPr algn="ctr"/>
            <a:r>
              <a:rPr sz="900" b="1">
                <a:solidFill>
                  <a:srgbClr val="DC2626"/>
                </a:solidFill>
                <a:latin typeface="Consolas"/>
              </a:rPr>
              <a:t>N=128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798767" y="6172200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0">
                <a:solidFill>
                  <a:srgbClr val="475569"/>
                </a:solidFill>
                <a:latin typeface="Consolas"/>
              </a:rPr>
              <a:t>16 tiles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798767" y="6419088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↑ under-tile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0424160" y="1508760"/>
            <a:ext cx="1691640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100" b="1">
                <a:solidFill>
                  <a:srgbClr val="1E293B"/>
                </a:solidFill>
                <a:latin typeface="Consolas"/>
              </a:rPr>
              <a:t>Stages (per bar):</a:t>
            </a:r>
          </a:p>
        </p:txBody>
      </p:sp>
      <p:sp>
        <p:nvSpPr>
          <p:cNvPr id="64" name="Rectangle 63"/>
          <p:cNvSpPr/>
          <p:nvPr/>
        </p:nvSpPr>
        <p:spPr>
          <a:xfrm>
            <a:off x="10424160" y="1874519"/>
            <a:ext cx="182880" cy="182880"/>
          </a:xfrm>
          <a:prstGeom prst="rect">
            <a:avLst/>
          </a:prstGeom>
          <a:solidFill>
            <a:srgbClr val="3B82F6"/>
          </a:solidFill>
          <a:ln w="635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10680192" y="1828799"/>
            <a:ext cx="1417320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1E293B"/>
                </a:solidFill>
                <a:latin typeface="Consolas"/>
              </a:rPr>
              <a:t>DMA in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0424160" y="2130552"/>
            <a:ext cx="182880" cy="182880"/>
          </a:xfrm>
          <a:prstGeom prst="rect">
            <a:avLst/>
          </a:prstGeom>
          <a:solidFill>
            <a:srgbClr val="10B981"/>
          </a:solidFill>
          <a:ln w="635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10680192" y="2084832"/>
            <a:ext cx="1417320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1E293B"/>
                </a:solidFill>
                <a:latin typeface="Consolas"/>
              </a:rPr>
              <a:t>Fetch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0424160" y="2386584"/>
            <a:ext cx="182880" cy="182880"/>
          </a:xfrm>
          <a:prstGeom prst="rect">
            <a:avLst/>
          </a:prstGeom>
          <a:solidFill>
            <a:srgbClr val="F59E0B"/>
          </a:solidFill>
          <a:ln w="635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10680192" y="2340864"/>
            <a:ext cx="1417320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1E293B"/>
                </a:solidFill>
                <a:latin typeface="Consolas"/>
              </a:rPr>
              <a:t>GEMM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0424160" y="2642616"/>
            <a:ext cx="182880" cy="182880"/>
          </a:xfrm>
          <a:prstGeom prst="rect">
            <a:avLst/>
          </a:prstGeom>
          <a:solidFill>
            <a:srgbClr val="A855F7"/>
          </a:solidFill>
          <a:ln w="635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10680192" y="2596896"/>
            <a:ext cx="1417320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1E293B"/>
                </a:solidFill>
                <a:latin typeface="Consolas"/>
              </a:rPr>
              <a:t>DMA out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914400" y="6766559"/>
            <a:ext cx="9144000" cy="36576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475569"/>
                </a:solidFill>
                <a:latin typeface="Consolas"/>
              </a:rPr>
              <a:t>Bars = engine wall-clock interval (max t_end − min t_start, merged overlaps). Strips queue-wait double-counting.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1094415" y="644652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888888"/>
                </a:solidFill>
              </a:rPr>
              <a:t>12 / 17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60175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>
                <a:solidFill>
                  <a:srgbClr val="102A55"/>
                </a:solidFill>
              </a:rPr>
              <a:t>13. Why DMA Isn't Local: Cube-Shared HBM Path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914400"/>
            <a:ext cx="11521440" cy="5029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300" b="0">
                <a:solidFill>
                  <a:srgbClr val="475569"/>
                </a:solidFill>
                <a:latin typeface="Consolas"/>
              </a:rPr>
              <a:t>DMA reads cross the cube fabric — HBM_CTRL is one per cube (NOT per PE). All 8 PEs serialize at the controller's single channel resource. Even one active PE pays the round-trip on every K-tile miss.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" y="1600200"/>
            <a:ext cx="5852160" cy="4069080"/>
          </a:xfrm>
          <a:prstGeom prst="rect">
            <a:avLst/>
          </a:prstGeom>
          <a:noFill/>
          <a:ln w="19050">
            <a:solidFill>
              <a:srgbClr val="4755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636776"/>
            <a:ext cx="2286000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100" b="1">
                <a:solidFill>
                  <a:srgbClr val="475569"/>
                </a:solidFill>
                <a:latin typeface="Consolas"/>
              </a:rPr>
              <a:t>CUBE (8 PEs share HBM)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2057400"/>
            <a:ext cx="960120" cy="566928"/>
          </a:xfrm>
          <a:prstGeom prst="roundRect">
            <a:avLst/>
          </a:prstGeom>
          <a:solidFill>
            <a:srgbClr val="FEF3C7"/>
          </a:solidFill>
          <a:ln w="1651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100" b="1">
                <a:solidFill>
                  <a:srgbClr val="1E293B"/>
                </a:solidFill>
                <a:latin typeface="Consolas"/>
              </a:rPr>
              <a:t>PE0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2670048"/>
            <a:ext cx="960120" cy="384048"/>
          </a:xfrm>
          <a:prstGeom prst="roundRect">
            <a:avLst/>
          </a:prstGeom>
          <a:solidFill>
            <a:srgbClr val="D1FAE5"/>
          </a:solidFill>
          <a:ln w="1651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0">
                <a:solidFill>
                  <a:srgbClr val="10B981"/>
                </a:solidFill>
                <a:latin typeface="Consolas"/>
              </a:rPr>
              <a:t>TCM (local)</a:t>
            </a:r>
          </a:p>
          <a:p>
            <a:pPr algn="ctr"/>
            <a:r>
              <a:rPr sz="800" b="0">
                <a:solidFill>
                  <a:srgbClr val="10B981"/>
                </a:solidFill>
                <a:latin typeface="Consolas"/>
              </a:rPr>
              <a:t>512 GB/s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719072" y="2057400"/>
            <a:ext cx="960120" cy="566928"/>
          </a:xfrm>
          <a:prstGeom prst="roundRect">
            <a:avLst/>
          </a:prstGeom>
          <a:solidFill>
            <a:srgbClr val="FEF3C7"/>
          </a:solidFill>
          <a:ln w="1651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100" b="1">
                <a:solidFill>
                  <a:srgbClr val="1E293B"/>
                </a:solidFill>
                <a:latin typeface="Consolas"/>
              </a:rPr>
              <a:t>PE1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719072" y="2670048"/>
            <a:ext cx="960120" cy="384048"/>
          </a:xfrm>
          <a:prstGeom prst="roundRect">
            <a:avLst/>
          </a:prstGeom>
          <a:solidFill>
            <a:srgbClr val="D1FAE5"/>
          </a:solidFill>
          <a:ln w="1651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0">
                <a:solidFill>
                  <a:srgbClr val="10B981"/>
                </a:solidFill>
                <a:latin typeface="Consolas"/>
              </a:rPr>
              <a:t>TCM (local)</a:t>
            </a:r>
          </a:p>
          <a:p>
            <a:pPr algn="ctr"/>
            <a:r>
              <a:rPr sz="800" b="0">
                <a:solidFill>
                  <a:srgbClr val="10B981"/>
                </a:solidFill>
                <a:latin typeface="Consolas"/>
              </a:rPr>
              <a:t>512 GB/s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43784" y="2057400"/>
            <a:ext cx="960120" cy="566928"/>
          </a:xfrm>
          <a:prstGeom prst="roundRect">
            <a:avLst/>
          </a:prstGeom>
          <a:solidFill>
            <a:srgbClr val="FEF3C7"/>
          </a:solidFill>
          <a:ln w="1651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100" b="1">
                <a:solidFill>
                  <a:srgbClr val="1E293B"/>
                </a:solidFill>
                <a:latin typeface="Consolas"/>
              </a:rPr>
              <a:t>PE2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843784" y="2670048"/>
            <a:ext cx="960120" cy="384048"/>
          </a:xfrm>
          <a:prstGeom prst="roundRect">
            <a:avLst/>
          </a:prstGeom>
          <a:solidFill>
            <a:srgbClr val="D1FAE5"/>
          </a:solidFill>
          <a:ln w="1651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0">
                <a:solidFill>
                  <a:srgbClr val="10B981"/>
                </a:solidFill>
                <a:latin typeface="Consolas"/>
              </a:rPr>
              <a:t>TCM (local)</a:t>
            </a:r>
          </a:p>
          <a:p>
            <a:pPr algn="ctr"/>
            <a:r>
              <a:rPr sz="800" b="0">
                <a:solidFill>
                  <a:srgbClr val="10B981"/>
                </a:solidFill>
                <a:latin typeface="Consolas"/>
              </a:rPr>
              <a:t>512 GB/s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968496" y="2057400"/>
            <a:ext cx="960120" cy="566928"/>
          </a:xfrm>
          <a:prstGeom prst="roundRect">
            <a:avLst/>
          </a:prstGeom>
          <a:solidFill>
            <a:srgbClr val="FEF3C7"/>
          </a:solidFill>
          <a:ln w="1651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100" b="1">
                <a:solidFill>
                  <a:srgbClr val="1E293B"/>
                </a:solidFill>
                <a:latin typeface="Consolas"/>
              </a:rPr>
              <a:t>PE3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968496" y="2670048"/>
            <a:ext cx="960120" cy="384048"/>
          </a:xfrm>
          <a:prstGeom prst="roundRect">
            <a:avLst/>
          </a:prstGeom>
          <a:solidFill>
            <a:srgbClr val="D1FAE5"/>
          </a:solidFill>
          <a:ln w="1651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0">
                <a:solidFill>
                  <a:srgbClr val="10B981"/>
                </a:solidFill>
                <a:latin typeface="Consolas"/>
              </a:rPr>
              <a:t>TCM (local)</a:t>
            </a:r>
          </a:p>
          <a:p>
            <a:pPr algn="ctr"/>
            <a:r>
              <a:rPr sz="800" b="0">
                <a:solidFill>
                  <a:srgbClr val="10B981"/>
                </a:solidFill>
                <a:latin typeface="Consolas"/>
              </a:rPr>
              <a:t>512 GB/s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4360" y="3282696"/>
            <a:ext cx="960120" cy="566928"/>
          </a:xfrm>
          <a:prstGeom prst="roundRect">
            <a:avLst/>
          </a:prstGeom>
          <a:solidFill>
            <a:srgbClr val="FEF3C7"/>
          </a:solidFill>
          <a:ln w="1651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100" b="1">
                <a:solidFill>
                  <a:srgbClr val="1E293B"/>
                </a:solidFill>
                <a:latin typeface="Consolas"/>
              </a:rPr>
              <a:t>PE4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94360" y="3895344"/>
            <a:ext cx="960120" cy="384048"/>
          </a:xfrm>
          <a:prstGeom prst="roundRect">
            <a:avLst/>
          </a:prstGeom>
          <a:solidFill>
            <a:srgbClr val="D1FAE5"/>
          </a:solidFill>
          <a:ln w="1651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0">
                <a:solidFill>
                  <a:srgbClr val="10B981"/>
                </a:solidFill>
                <a:latin typeface="Consolas"/>
              </a:rPr>
              <a:t>TCM (local)</a:t>
            </a:r>
          </a:p>
          <a:p>
            <a:pPr algn="ctr"/>
            <a:r>
              <a:rPr sz="800" b="0">
                <a:solidFill>
                  <a:srgbClr val="10B981"/>
                </a:solidFill>
                <a:latin typeface="Consolas"/>
              </a:rPr>
              <a:t>512 GB/s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719072" y="3282696"/>
            <a:ext cx="960120" cy="566928"/>
          </a:xfrm>
          <a:prstGeom prst="roundRect">
            <a:avLst/>
          </a:prstGeom>
          <a:solidFill>
            <a:srgbClr val="FEF3C7"/>
          </a:solidFill>
          <a:ln w="1651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100" b="1">
                <a:solidFill>
                  <a:srgbClr val="1E293B"/>
                </a:solidFill>
                <a:latin typeface="Consolas"/>
              </a:rPr>
              <a:t>PE5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719072" y="3895344"/>
            <a:ext cx="960120" cy="384048"/>
          </a:xfrm>
          <a:prstGeom prst="roundRect">
            <a:avLst/>
          </a:prstGeom>
          <a:solidFill>
            <a:srgbClr val="D1FAE5"/>
          </a:solidFill>
          <a:ln w="1651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0">
                <a:solidFill>
                  <a:srgbClr val="10B981"/>
                </a:solidFill>
                <a:latin typeface="Consolas"/>
              </a:rPr>
              <a:t>TCM (local)</a:t>
            </a:r>
          </a:p>
          <a:p>
            <a:pPr algn="ctr"/>
            <a:r>
              <a:rPr sz="800" b="0">
                <a:solidFill>
                  <a:srgbClr val="10B981"/>
                </a:solidFill>
                <a:latin typeface="Consolas"/>
              </a:rPr>
              <a:t>512 GB/s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843784" y="3282696"/>
            <a:ext cx="960120" cy="566928"/>
          </a:xfrm>
          <a:prstGeom prst="roundRect">
            <a:avLst/>
          </a:prstGeom>
          <a:solidFill>
            <a:srgbClr val="FEF3C7"/>
          </a:solidFill>
          <a:ln w="1651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100" b="1">
                <a:solidFill>
                  <a:srgbClr val="1E293B"/>
                </a:solidFill>
                <a:latin typeface="Consolas"/>
              </a:rPr>
              <a:t>PE6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843784" y="3895344"/>
            <a:ext cx="960120" cy="384048"/>
          </a:xfrm>
          <a:prstGeom prst="roundRect">
            <a:avLst/>
          </a:prstGeom>
          <a:solidFill>
            <a:srgbClr val="D1FAE5"/>
          </a:solidFill>
          <a:ln w="1651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0">
                <a:solidFill>
                  <a:srgbClr val="10B981"/>
                </a:solidFill>
                <a:latin typeface="Consolas"/>
              </a:rPr>
              <a:t>TCM (local)</a:t>
            </a:r>
          </a:p>
          <a:p>
            <a:pPr algn="ctr"/>
            <a:r>
              <a:rPr sz="800" b="0">
                <a:solidFill>
                  <a:srgbClr val="10B981"/>
                </a:solidFill>
                <a:latin typeface="Consolas"/>
              </a:rPr>
              <a:t>512 GB/s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968496" y="3282696"/>
            <a:ext cx="960120" cy="566928"/>
          </a:xfrm>
          <a:prstGeom prst="roundRect">
            <a:avLst/>
          </a:prstGeom>
          <a:solidFill>
            <a:srgbClr val="FEF3C7"/>
          </a:solidFill>
          <a:ln w="1651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100" b="1">
                <a:solidFill>
                  <a:srgbClr val="1E293B"/>
                </a:solidFill>
                <a:latin typeface="Consolas"/>
              </a:rPr>
              <a:t>PE7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968496" y="3895344"/>
            <a:ext cx="960120" cy="384048"/>
          </a:xfrm>
          <a:prstGeom prst="roundRect">
            <a:avLst/>
          </a:prstGeom>
          <a:solidFill>
            <a:srgbClr val="D1FAE5"/>
          </a:solidFill>
          <a:ln w="1651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0">
                <a:solidFill>
                  <a:srgbClr val="10B981"/>
                </a:solidFill>
                <a:latin typeface="Consolas"/>
              </a:rPr>
              <a:t>TCM (local)</a:t>
            </a:r>
          </a:p>
          <a:p>
            <a:pPr algn="ctr"/>
            <a:r>
              <a:rPr sz="800" b="0">
                <a:solidFill>
                  <a:srgbClr val="10B981"/>
                </a:solidFill>
                <a:latin typeface="Consolas"/>
              </a:rPr>
              <a:t>512 GB/s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40680" y="2057400"/>
            <a:ext cx="594360" cy="3474720"/>
          </a:xfrm>
          <a:prstGeom prst="roundRect">
            <a:avLst/>
          </a:prstGeom>
          <a:solidFill>
            <a:srgbClr val="DBEAFE"/>
          </a:solidFill>
          <a:ln w="1651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000" b="1">
                <a:solidFill>
                  <a:srgbClr val="3B82F6"/>
                </a:solidFill>
                <a:latin typeface="Consolas"/>
              </a:rPr>
              <a:t>ROUTER</a:t>
            </a:r>
          </a:p>
          <a:p>
            <a:pPr algn="ctr"/>
            <a:r>
              <a:rPr sz="1000" b="1">
                <a:solidFill>
                  <a:srgbClr val="3B82F6"/>
                </a:solidFill>
                <a:latin typeface="Consolas"/>
              </a:rPr>
              <a:t>MESH</a:t>
            </a:r>
          </a:p>
          <a:p>
            <a:pPr algn="ctr"/>
            <a:r>
              <a:rPr sz="1000" b="1">
                <a:solidFill>
                  <a:srgbClr val="3B82F6"/>
                </a:solidFill>
                <a:latin typeface="Consolas"/>
              </a:rPr>
              <a:t/>
            </a:r>
          </a:p>
          <a:p>
            <a:pPr algn="ctr"/>
            <a:r>
              <a:rPr sz="1000" b="1">
                <a:solidFill>
                  <a:srgbClr val="3B82F6"/>
                </a:solidFill>
                <a:latin typeface="Consolas"/>
              </a:rPr>
              <a:t>256 GB/s</a:t>
            </a:r>
          </a:p>
          <a:p>
            <a:pPr algn="ctr"/>
            <a:r>
              <a:rPr sz="1000" b="1">
                <a:solidFill>
                  <a:srgbClr val="3B82F6"/>
                </a:solidFill>
                <a:latin typeface="Consolas"/>
              </a:rPr>
              <a:t>per link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4946903" y="2340864"/>
            <a:ext cx="493777" cy="0"/>
          </a:xfrm>
          <a:prstGeom prst="bentConnector3">
            <a:avLst/>
          </a:prstGeom>
          <a:ln w="1778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4946903" y="3566160"/>
            <a:ext cx="493777" cy="0"/>
          </a:xfrm>
          <a:prstGeom prst="bentConnector3">
            <a:avLst/>
          </a:prstGeom>
          <a:ln w="1778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6629400" y="2926080"/>
            <a:ext cx="1691640" cy="1417320"/>
          </a:xfrm>
          <a:prstGeom prst="roundRect">
            <a:avLst/>
          </a:prstGeom>
          <a:solidFill>
            <a:srgbClr val="FEE2E2"/>
          </a:solidFill>
          <a:ln w="16510">
            <a:solidFill>
              <a:srgbClr val="DC26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100" b="1">
                <a:solidFill>
                  <a:srgbClr val="DC2626"/>
                </a:solidFill>
                <a:latin typeface="Consolas"/>
              </a:rPr>
              <a:t>HBM_CTRL</a:t>
            </a:r>
          </a:p>
          <a:p>
            <a:pPr algn="ctr"/>
            <a:r>
              <a:rPr sz="1100" b="1">
                <a:solidFill>
                  <a:srgbClr val="DC2626"/>
                </a:solidFill>
                <a:latin typeface="Consolas"/>
              </a:rPr>
              <a:t>(1 per cube)</a:t>
            </a:r>
          </a:p>
          <a:p>
            <a:pPr algn="ctr"/>
            <a:r>
              <a:rPr sz="1100" b="1">
                <a:solidFill>
                  <a:srgbClr val="DC2626"/>
                </a:solidFill>
                <a:latin typeface="Consolas"/>
              </a:rPr>
              <a:t/>
            </a:r>
          </a:p>
          <a:p>
            <a:pPr algn="ctr"/>
            <a:r>
              <a:rPr sz="1100" b="1">
                <a:solidFill>
                  <a:srgbClr val="DC2626"/>
                </a:solidFill>
                <a:latin typeface="Consolas"/>
              </a:rPr>
              <a:t>read channel</a:t>
            </a:r>
          </a:p>
          <a:p>
            <a:pPr algn="ctr"/>
            <a:r>
              <a:rPr sz="1100" b="1">
                <a:solidFill>
                  <a:srgbClr val="DC2626"/>
                </a:solidFill>
                <a:latin typeface="Consolas"/>
              </a:rPr>
              <a:t>cap = 1</a:t>
            </a:r>
          </a:p>
          <a:p>
            <a:pPr algn="ctr"/>
            <a:r>
              <a:rPr sz="1100" b="1">
                <a:solidFill>
                  <a:srgbClr val="DC2626"/>
                </a:solidFill>
                <a:latin typeface="Consolas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37960" y="4389120"/>
            <a:ext cx="1874520" cy="32004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200" b="1">
                <a:solidFill>
                  <a:srgbClr val="DC2626"/>
                </a:solidFill>
                <a:latin typeface="Consolas"/>
              </a:rPr>
              <a:t>BOTTLENECK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6035040" y="3634740"/>
            <a:ext cx="594360" cy="0"/>
          </a:xfrm>
          <a:prstGeom prst="bentConnector3">
            <a:avLst/>
          </a:prstGeom>
          <a:ln w="3810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053328" y="3305556"/>
            <a:ext cx="548639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000" b="1">
                <a:solidFill>
                  <a:srgbClr val="3B82F6"/>
                </a:solidFill>
                <a:latin typeface="Consolas"/>
              </a:rPr>
              <a:t>256 GB/s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732520" y="2766060"/>
            <a:ext cx="1691640" cy="1737360"/>
          </a:xfrm>
          <a:prstGeom prst="roundRect">
            <a:avLst/>
          </a:prstGeom>
          <a:solidFill>
            <a:srgbClr val="DBEAFE"/>
          </a:solidFill>
          <a:ln w="1651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100" b="1">
                <a:solidFill>
                  <a:srgbClr val="3B82F6"/>
                </a:solidFill>
                <a:latin typeface="Consolas"/>
              </a:rPr>
              <a:t>HBM BANKS</a:t>
            </a:r>
          </a:p>
          <a:p>
            <a:pPr algn="ctr"/>
            <a:r>
              <a:rPr sz="1100" b="1">
                <a:solidFill>
                  <a:srgbClr val="3B82F6"/>
                </a:solidFill>
                <a:latin typeface="Consolas"/>
              </a:rPr>
              <a:t>(per-cube)</a:t>
            </a:r>
          </a:p>
          <a:p>
            <a:pPr algn="ctr"/>
            <a:r>
              <a:rPr sz="1100" b="1">
                <a:solidFill>
                  <a:srgbClr val="3B82F6"/>
                </a:solidFill>
                <a:latin typeface="Consolas"/>
              </a:rPr>
              <a:t/>
            </a:r>
          </a:p>
          <a:p>
            <a:pPr algn="ctr"/>
            <a:r>
              <a:rPr sz="1100" b="1">
                <a:solidFill>
                  <a:srgbClr val="3B82F6"/>
                </a:solidFill>
                <a:latin typeface="Consolas"/>
              </a:rPr>
              <a:t>256 GB/s</a:t>
            </a:r>
          </a:p>
          <a:p>
            <a:pPr algn="ctr"/>
            <a:r>
              <a:rPr sz="1100" b="1">
                <a:solidFill>
                  <a:srgbClr val="3B82F6"/>
                </a:solidFill>
                <a:latin typeface="Consolas"/>
              </a:rPr>
              <a:t>aggregated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8321040" y="3634740"/>
            <a:ext cx="411480" cy="0"/>
          </a:xfrm>
          <a:prstGeom prst="bentConnector3">
            <a:avLst/>
          </a:prstGeom>
          <a:ln w="3810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65760" y="5852160"/>
            <a:ext cx="5760720" cy="5029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100" b="0">
                <a:solidFill>
                  <a:srgbClr val="1E293B"/>
                </a:solidFill>
                <a:latin typeface="Consolas"/>
              </a:rPr>
              <a:t>TCM is per-PE local → fetch/store don't contend.</a:t>
            </a:r>
          </a:p>
          <a:p>
            <a:pPr algn="l"/>
            <a:r>
              <a:rPr sz="1100" b="0">
                <a:solidFill>
                  <a:srgbClr val="1E293B"/>
                </a:solidFill>
                <a:latin typeface="Consolas"/>
              </a:rPr>
              <a:t>HBM_CTRL is cube-shared → every DMA serializes on cap=1 channel.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09360" y="5852160"/>
            <a:ext cx="5669280" cy="5029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100" b="0">
                <a:solidFill>
                  <a:srgbClr val="DC2626"/>
                </a:solidFill>
                <a:latin typeface="Consolas"/>
              </a:rPr>
              <a:t>Per-op DMA cost grows with #in-flight ops even on 1 PE.</a:t>
            </a:r>
          </a:p>
          <a:p>
            <a:pPr algn="l"/>
            <a:r>
              <a:rPr sz="1100" b="0">
                <a:solidFill>
                  <a:srgbClr val="DC2626"/>
                </a:solidFill>
                <a:latin typeface="Consolas"/>
              </a:rPr>
              <a:t>load_ref/load_load pin operands → 1 HBM trip instead of per K-tile.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094415" y="644652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888888"/>
                </a:solidFill>
              </a:rPr>
              <a:t>13 / 17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60175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>
                <a:solidFill>
                  <a:srgbClr val="102A55"/>
                </a:solidFill>
              </a:rPr>
              <a:t>14. Formula vs Measured Useful Eff (load_ref) — sim validates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914400"/>
            <a:ext cx="11521440" cy="100584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475569"/>
                </a:solidFill>
                <a:latin typeface="Consolas"/>
              </a:rPr>
              <a:t>Four series per shape:</a:t>
            </a:r>
          </a:p>
          <a:p>
            <a:pPr algn="l"/>
            <a:r>
              <a:rPr sz="1000" b="0">
                <a:solidFill>
                  <a:srgbClr val="475569"/>
                </a:solidFill>
                <a:latin typeface="Consolas"/>
              </a:rPr>
              <a:t>  • GEMM util (formula, green): useful_FLOPs ÷ (tile_FLOPs × tile_count_expected) — structural shape-vs-tile ceiling.</a:t>
            </a:r>
          </a:p>
          <a:p>
            <a:pPr algn="l"/>
            <a:r>
              <a:rPr sz="1000" b="0">
                <a:solidFill>
                  <a:srgbClr val="475569"/>
                </a:solidFill>
                <a:latin typeface="Consolas"/>
              </a:rPr>
              <a:t>  • GEMM util (measured, mint): useful_FLOPs ÷ (tile_FLOPs × GEMM_record_count) — uses the actual GEMM ops the simulator ran. Should equal formula → validates plan execution.</a:t>
            </a:r>
          </a:p>
          <a:p>
            <a:pPr algn="l"/>
            <a:r>
              <a:rPr sz="1000" b="0">
                <a:solidFill>
                  <a:srgbClr val="475569"/>
                </a:solidFill>
                <a:latin typeface="Consolas"/>
              </a:rPr>
              <a:t>  • Formula useful eff (amber): GEMM_util × ideal pipeline efficiency.</a:t>
            </a:r>
          </a:p>
          <a:p>
            <a:pPr algn="l"/>
            <a:r>
              <a:rPr sz="1000" b="0">
                <a:solidFill>
                  <a:srgbClr val="475569"/>
                </a:solidFill>
                <a:latin typeface="Consolas"/>
              </a:rPr>
              <a:t>  • Measured useful eff (blue): (useful_FLOPs ÷ composite_window_ns) ÷ peak — composite_window_ns covers only the tl.composite pipeline (excludes upfront tl.load).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2057400"/>
            <a:ext cx="9144000" cy="3520440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" name="Connector 4"/>
          <p:cNvCxnSpPr/>
          <p:nvPr/>
        </p:nvCxnSpPr>
        <p:spPr>
          <a:xfrm>
            <a:off x="914400" y="5577840"/>
            <a:ext cx="9144000" cy="0"/>
          </a:xfrm>
          <a:prstGeom prst="line">
            <a:avLst/>
          </a:prstGeom>
          <a:ln w="6350"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37160" y="5468112"/>
            <a:ext cx="685800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r"/>
            <a:r>
              <a:rPr sz="900" b="0">
                <a:solidFill>
                  <a:srgbClr val="475569"/>
                </a:solidFill>
                <a:latin typeface="Consolas"/>
              </a:rPr>
              <a:t>       0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914400" y="4873752"/>
            <a:ext cx="9144000" cy="0"/>
          </a:xfrm>
          <a:prstGeom prst="line">
            <a:avLst/>
          </a:prstGeom>
          <a:ln w="6350"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37160" y="4764024"/>
            <a:ext cx="685800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r"/>
            <a:r>
              <a:rPr sz="900" b="0">
                <a:solidFill>
                  <a:srgbClr val="475569"/>
                </a:solidFill>
                <a:latin typeface="Consolas"/>
              </a:rPr>
              <a:t>      22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914400" y="4169664"/>
            <a:ext cx="9144000" cy="0"/>
          </a:xfrm>
          <a:prstGeom prst="line">
            <a:avLst/>
          </a:prstGeom>
          <a:ln w="6350"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37160" y="4059936"/>
            <a:ext cx="685800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r"/>
            <a:r>
              <a:rPr sz="900" b="0">
                <a:solidFill>
                  <a:srgbClr val="475569"/>
                </a:solidFill>
                <a:latin typeface="Consolas"/>
              </a:rPr>
              <a:t>      44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914400" y="3465575"/>
            <a:ext cx="9144000" cy="0"/>
          </a:xfrm>
          <a:prstGeom prst="line">
            <a:avLst/>
          </a:prstGeom>
          <a:ln w="6350"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37160" y="3355847"/>
            <a:ext cx="685800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r"/>
            <a:r>
              <a:rPr sz="900" b="0">
                <a:solidFill>
                  <a:srgbClr val="475569"/>
                </a:solidFill>
                <a:latin typeface="Consolas"/>
              </a:rPr>
              <a:t>      66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914400" y="2761487"/>
            <a:ext cx="9144000" cy="0"/>
          </a:xfrm>
          <a:prstGeom prst="line">
            <a:avLst/>
          </a:prstGeom>
          <a:ln w="6350"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37160" y="2651759"/>
            <a:ext cx="685800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r"/>
            <a:r>
              <a:rPr sz="900" b="0">
                <a:solidFill>
                  <a:srgbClr val="475569"/>
                </a:solidFill>
                <a:latin typeface="Consolas"/>
              </a:rPr>
              <a:t>      88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914400" y="2057399"/>
            <a:ext cx="9144000" cy="0"/>
          </a:xfrm>
          <a:prstGeom prst="line">
            <a:avLst/>
          </a:prstGeom>
          <a:ln w="6350">
            <a:solidFill>
              <a:srgbClr val="E2E8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37160" y="1947671"/>
            <a:ext cx="685800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r"/>
            <a:r>
              <a:rPr sz="900" b="0">
                <a:solidFill>
                  <a:srgbClr val="475569"/>
                </a:solidFill>
                <a:latin typeface="Consolas"/>
              </a:rPr>
              <a:t>     110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" y="3680459"/>
            <a:ext cx="685800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000" b="0">
                <a:solidFill>
                  <a:srgbClr val="1E293B"/>
                </a:solidFill>
                <a:latin typeface="Consolas"/>
              </a:rPr>
              <a:t>%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914400" y="2377440"/>
            <a:ext cx="9144000" cy="0"/>
          </a:xfrm>
          <a:prstGeom prst="line">
            <a:avLst/>
          </a:prstGeom>
          <a:ln w="19050">
            <a:solidFill>
              <a:srgbClr val="1E293B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418320" y="2103120"/>
            <a:ext cx="640080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r"/>
            <a:r>
              <a:rPr sz="900" b="1">
                <a:solidFill>
                  <a:srgbClr val="1E293B"/>
                </a:solidFill>
                <a:latin typeface="Consolas"/>
              </a:rPr>
              <a:t>100% peak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240971" y="3977640"/>
            <a:ext cx="198275" cy="1600199"/>
          </a:xfrm>
          <a:prstGeom prst="rect">
            <a:avLst/>
          </a:prstGeom>
          <a:solidFill>
            <a:srgbClr val="10B981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1474236" y="3977640"/>
            <a:ext cx="198275" cy="1600199"/>
          </a:xfrm>
          <a:prstGeom prst="rect">
            <a:avLst/>
          </a:prstGeom>
          <a:solidFill>
            <a:srgbClr val="6EE7B7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707502" y="5044440"/>
            <a:ext cx="198275" cy="533399"/>
          </a:xfrm>
          <a:prstGeom prst="rect">
            <a:avLst/>
          </a:prstGeom>
          <a:solidFill>
            <a:srgbClr val="F59E0B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940767" y="5203436"/>
            <a:ext cx="198275" cy="374403"/>
          </a:xfrm>
          <a:prstGeom prst="rect">
            <a:avLst/>
          </a:prstGeom>
          <a:solidFill>
            <a:srgbClr val="3B82F6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240971" y="5623559"/>
            <a:ext cx="933061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DC2626"/>
                </a:solidFill>
                <a:latin typeface="Consolas"/>
              </a:rPr>
              <a:t>M=K=N=32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40971" y="6172200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0">
                <a:solidFill>
                  <a:srgbClr val="475569"/>
                </a:solidFill>
                <a:latin typeface="Consolas"/>
              </a:rPr>
              <a:t>1 tiles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40971" y="6419088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↑ under-tile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500604" y="2377440"/>
            <a:ext cx="198275" cy="3200399"/>
          </a:xfrm>
          <a:prstGeom prst="rect">
            <a:avLst/>
          </a:prstGeom>
          <a:solidFill>
            <a:srgbClr val="10B981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2733869" y="2377440"/>
            <a:ext cx="198275" cy="3200399"/>
          </a:xfrm>
          <a:prstGeom prst="rect">
            <a:avLst/>
          </a:prstGeom>
          <a:solidFill>
            <a:srgbClr val="6EE7B7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2967134" y="4511040"/>
            <a:ext cx="198275" cy="1066799"/>
          </a:xfrm>
          <a:prstGeom prst="rect">
            <a:avLst/>
          </a:prstGeom>
          <a:solidFill>
            <a:srgbClr val="F59E0B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3200400" y="4829033"/>
            <a:ext cx="198275" cy="748806"/>
          </a:xfrm>
          <a:prstGeom prst="rect">
            <a:avLst/>
          </a:prstGeom>
          <a:solidFill>
            <a:srgbClr val="3B82F6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500604" y="5623559"/>
            <a:ext cx="933061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M=32</a:t>
            </a:r>
          </a:p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K=64</a:t>
            </a:r>
          </a:p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N=32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500604" y="6172200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0">
                <a:solidFill>
                  <a:srgbClr val="475569"/>
                </a:solidFill>
                <a:latin typeface="Consolas"/>
              </a:rPr>
              <a:t>1 tiles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760236" y="2377440"/>
            <a:ext cx="198275" cy="3200399"/>
          </a:xfrm>
          <a:prstGeom prst="rect">
            <a:avLst/>
          </a:prstGeom>
          <a:solidFill>
            <a:srgbClr val="10B981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3993502" y="2377440"/>
            <a:ext cx="198275" cy="3200399"/>
          </a:xfrm>
          <a:prstGeom prst="rect">
            <a:avLst/>
          </a:prstGeom>
          <a:solidFill>
            <a:srgbClr val="6EE7B7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4226767" y="3977640"/>
            <a:ext cx="198275" cy="1600199"/>
          </a:xfrm>
          <a:prstGeom prst="rect">
            <a:avLst/>
          </a:prstGeom>
          <a:solidFill>
            <a:srgbClr val="F59E0B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4460032" y="4162985"/>
            <a:ext cx="198275" cy="1414854"/>
          </a:xfrm>
          <a:prstGeom prst="rect">
            <a:avLst/>
          </a:prstGeom>
          <a:solidFill>
            <a:srgbClr val="3B82F6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760236" y="5623559"/>
            <a:ext cx="933061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M=32</a:t>
            </a:r>
          </a:p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K=128</a:t>
            </a:r>
          </a:p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N=32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760236" y="6172200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0">
                <a:solidFill>
                  <a:srgbClr val="475569"/>
                </a:solidFill>
                <a:latin typeface="Consolas"/>
              </a:rPr>
              <a:t>2 tiles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019869" y="2377440"/>
            <a:ext cx="198275" cy="3200399"/>
          </a:xfrm>
          <a:prstGeom prst="rect">
            <a:avLst/>
          </a:prstGeom>
          <a:solidFill>
            <a:srgbClr val="10B981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5253134" y="2377440"/>
            <a:ext cx="198275" cy="3200399"/>
          </a:xfrm>
          <a:prstGeom prst="rect">
            <a:avLst/>
          </a:prstGeom>
          <a:solidFill>
            <a:srgbClr val="6EE7B7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5486400" y="3351474"/>
            <a:ext cx="198275" cy="2226365"/>
          </a:xfrm>
          <a:prstGeom prst="rect">
            <a:avLst/>
          </a:prstGeom>
          <a:solidFill>
            <a:srgbClr val="F59E0B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5719665" y="3533509"/>
            <a:ext cx="198275" cy="2044330"/>
          </a:xfrm>
          <a:prstGeom prst="rect">
            <a:avLst/>
          </a:prstGeom>
          <a:solidFill>
            <a:srgbClr val="3B82F6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019869" y="5623559"/>
            <a:ext cx="933061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M=32</a:t>
            </a:r>
          </a:p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K=128</a:t>
            </a:r>
          </a:p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N=128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19869" y="6172200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0">
                <a:solidFill>
                  <a:srgbClr val="475569"/>
                </a:solidFill>
                <a:latin typeface="Consolas"/>
              </a:rPr>
              <a:t>8 tiles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279502" y="2377440"/>
            <a:ext cx="198275" cy="3200399"/>
          </a:xfrm>
          <a:prstGeom prst="rect">
            <a:avLst/>
          </a:prstGeom>
          <a:solidFill>
            <a:srgbClr val="10B981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6512767" y="2377440"/>
            <a:ext cx="198275" cy="3200399"/>
          </a:xfrm>
          <a:prstGeom prst="rect">
            <a:avLst/>
          </a:prstGeom>
          <a:solidFill>
            <a:srgbClr val="6EE7B7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6746032" y="2505456"/>
            <a:ext cx="198275" cy="3072383"/>
          </a:xfrm>
          <a:prstGeom prst="rect">
            <a:avLst/>
          </a:prstGeom>
          <a:solidFill>
            <a:srgbClr val="F59E0B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6979297" y="3101069"/>
            <a:ext cx="198275" cy="2476770"/>
          </a:xfrm>
          <a:prstGeom prst="rect">
            <a:avLst/>
          </a:prstGeom>
          <a:solidFill>
            <a:srgbClr val="3B82F6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279502" y="5623559"/>
            <a:ext cx="933061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M=32</a:t>
            </a:r>
          </a:p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K=3072</a:t>
            </a:r>
          </a:p>
          <a:p>
            <a:pPr algn="ctr"/>
            <a:r>
              <a:rPr sz="900" b="0">
                <a:solidFill>
                  <a:srgbClr val="1E293B"/>
                </a:solidFill>
                <a:latin typeface="Consolas"/>
              </a:rPr>
              <a:t>N=32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279502" y="6172200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0">
                <a:solidFill>
                  <a:srgbClr val="475569"/>
                </a:solidFill>
                <a:latin typeface="Consolas"/>
              </a:rPr>
              <a:t>48 tiles</a:t>
            </a:r>
          </a:p>
        </p:txBody>
      </p:sp>
      <p:sp>
        <p:nvSpPr>
          <p:cNvPr id="51" name="Rectangle 50"/>
          <p:cNvSpPr/>
          <p:nvPr/>
        </p:nvSpPr>
        <p:spPr>
          <a:xfrm>
            <a:off x="7539134" y="4777740"/>
            <a:ext cx="198275" cy="800100"/>
          </a:xfrm>
          <a:prstGeom prst="rect">
            <a:avLst/>
          </a:prstGeom>
          <a:solidFill>
            <a:srgbClr val="10B981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7772400" y="4777740"/>
            <a:ext cx="198275" cy="800100"/>
          </a:xfrm>
          <a:prstGeom prst="rect">
            <a:avLst/>
          </a:prstGeom>
          <a:solidFill>
            <a:srgbClr val="6EE7B7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8005665" y="5021248"/>
            <a:ext cx="198275" cy="556591"/>
          </a:xfrm>
          <a:prstGeom prst="rect">
            <a:avLst/>
          </a:prstGeom>
          <a:solidFill>
            <a:srgbClr val="F59E0B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8238930" y="5066757"/>
            <a:ext cx="198275" cy="511082"/>
          </a:xfrm>
          <a:prstGeom prst="rect">
            <a:avLst/>
          </a:prstGeom>
          <a:solidFill>
            <a:srgbClr val="3B82F6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7539134" y="5623559"/>
            <a:ext cx="933061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DC2626"/>
                </a:solidFill>
                <a:latin typeface="Consolas"/>
              </a:rPr>
              <a:t>M=8</a:t>
            </a:r>
          </a:p>
          <a:p>
            <a:pPr algn="ctr"/>
            <a:r>
              <a:rPr sz="900" b="1">
                <a:solidFill>
                  <a:srgbClr val="DC2626"/>
                </a:solidFill>
                <a:latin typeface="Consolas"/>
              </a:rPr>
              <a:t>K=128</a:t>
            </a:r>
          </a:p>
          <a:p>
            <a:pPr algn="ctr"/>
            <a:r>
              <a:rPr sz="900" b="1">
                <a:solidFill>
                  <a:srgbClr val="DC2626"/>
                </a:solidFill>
                <a:latin typeface="Consolas"/>
              </a:rPr>
              <a:t>N=128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539134" y="6172200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0">
                <a:solidFill>
                  <a:srgbClr val="475569"/>
                </a:solidFill>
                <a:latin typeface="Consolas"/>
              </a:rPr>
              <a:t>8 tiles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539134" y="6419088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↑ under-tile</a:t>
            </a:r>
          </a:p>
        </p:txBody>
      </p:sp>
      <p:sp>
        <p:nvSpPr>
          <p:cNvPr id="58" name="Rectangle 57"/>
          <p:cNvSpPr/>
          <p:nvPr/>
        </p:nvSpPr>
        <p:spPr>
          <a:xfrm>
            <a:off x="8798767" y="5177790"/>
            <a:ext cx="198275" cy="400050"/>
          </a:xfrm>
          <a:prstGeom prst="rect">
            <a:avLst/>
          </a:prstGeom>
          <a:solidFill>
            <a:srgbClr val="10B981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9032032" y="5177790"/>
            <a:ext cx="198275" cy="400050"/>
          </a:xfrm>
          <a:prstGeom prst="rect">
            <a:avLst/>
          </a:prstGeom>
          <a:solidFill>
            <a:srgbClr val="6EE7B7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9265297" y="5326828"/>
            <a:ext cx="198275" cy="251011"/>
          </a:xfrm>
          <a:prstGeom prst="rect">
            <a:avLst/>
          </a:prstGeom>
          <a:solidFill>
            <a:srgbClr val="F59E0B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9498563" y="5331882"/>
            <a:ext cx="198275" cy="245957"/>
          </a:xfrm>
          <a:prstGeom prst="rect">
            <a:avLst/>
          </a:prstGeom>
          <a:solidFill>
            <a:srgbClr val="3B82F6"/>
          </a:solidFill>
          <a:ln w="508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8798767" y="5623559"/>
            <a:ext cx="933061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DC2626"/>
                </a:solidFill>
                <a:latin typeface="Consolas"/>
              </a:rPr>
              <a:t>M=128</a:t>
            </a:r>
          </a:p>
          <a:p>
            <a:pPr algn="ctr"/>
            <a:r>
              <a:rPr sz="900" b="1">
                <a:solidFill>
                  <a:srgbClr val="DC2626"/>
                </a:solidFill>
                <a:latin typeface="Consolas"/>
              </a:rPr>
              <a:t>K=8</a:t>
            </a:r>
          </a:p>
          <a:p>
            <a:pPr algn="ctr"/>
            <a:r>
              <a:rPr sz="900" b="1">
                <a:solidFill>
                  <a:srgbClr val="DC2626"/>
                </a:solidFill>
                <a:latin typeface="Consolas"/>
              </a:rPr>
              <a:t>N=128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798767" y="6172200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0">
                <a:solidFill>
                  <a:srgbClr val="475569"/>
                </a:solidFill>
                <a:latin typeface="Consolas"/>
              </a:rPr>
              <a:t>16 tiles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798767" y="6419088"/>
            <a:ext cx="93306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↑ under-tile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0424160" y="2057400"/>
            <a:ext cx="1691640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100" b="1">
                <a:solidFill>
                  <a:srgbClr val="1E293B"/>
                </a:solidFill>
                <a:latin typeface="Consolas"/>
              </a:rPr>
              <a:t>Variants (per bar):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0424160" y="2423160"/>
            <a:ext cx="182880" cy="182880"/>
          </a:xfrm>
          <a:prstGeom prst="rect">
            <a:avLst/>
          </a:prstGeom>
          <a:solidFill>
            <a:srgbClr val="10B981"/>
          </a:solidFill>
          <a:ln w="635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10680192" y="2377440"/>
            <a:ext cx="1417320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1E293B"/>
                </a:solidFill>
                <a:latin typeface="Consolas"/>
              </a:rPr>
              <a:t>GEMM util % (formula)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0424160" y="2679191"/>
            <a:ext cx="182880" cy="182880"/>
          </a:xfrm>
          <a:prstGeom prst="rect">
            <a:avLst/>
          </a:prstGeom>
          <a:solidFill>
            <a:srgbClr val="6EE7B7"/>
          </a:solidFill>
          <a:ln w="635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10680192" y="2633472"/>
            <a:ext cx="1417320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1E293B"/>
                </a:solidFill>
                <a:latin typeface="Consolas"/>
              </a:rPr>
              <a:t>GEMM util % (measured, op_log)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0424160" y="2935224"/>
            <a:ext cx="182880" cy="182880"/>
          </a:xfrm>
          <a:prstGeom prst="rect">
            <a:avLst/>
          </a:prstGeom>
          <a:solidFill>
            <a:srgbClr val="F59E0B"/>
          </a:solidFill>
          <a:ln w="635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10680192" y="2889504"/>
            <a:ext cx="1417320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1E293B"/>
                </a:solidFill>
                <a:latin typeface="Consolas"/>
              </a:rPr>
              <a:t>Formula useful eff %</a:t>
            </a:r>
          </a:p>
        </p:txBody>
      </p:sp>
      <p:sp>
        <p:nvSpPr>
          <p:cNvPr id="72" name="Rectangle 71"/>
          <p:cNvSpPr/>
          <p:nvPr/>
        </p:nvSpPr>
        <p:spPr>
          <a:xfrm>
            <a:off x="10424160" y="3191256"/>
            <a:ext cx="182880" cy="182880"/>
          </a:xfrm>
          <a:prstGeom prst="rect">
            <a:avLst/>
          </a:prstGeom>
          <a:solidFill>
            <a:srgbClr val="3B82F6"/>
          </a:solidFill>
          <a:ln w="635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10680192" y="3145536"/>
            <a:ext cx="1417320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1E293B"/>
                </a:solidFill>
                <a:latin typeface="Consolas"/>
              </a:rPr>
              <a:t>Measured useful eff %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914400" y="6766559"/>
            <a:ext cx="9144000" cy="36576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475569"/>
                </a:solidFill>
                <a:latin typeface="Consolas"/>
              </a:rPr>
              <a:t>Reading: GEMM util F = GEMM util M → simulator ran the expected tile plan. Measured eff uses composite-only window (excludes upfront tl.load), so it isolates pipeline efficiency. Variant: load_ref.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1094415" y="644652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888888"/>
                </a:solidFill>
              </a:rPr>
              <a:t>14 / 17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60175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>
                <a:solidFill>
                  <a:srgbClr val="102A55"/>
                </a:solidFill>
              </a:rPr>
              <a:t>15. Pipeline Efficiency Walkthrough — 32×128×128 (with inter flushes)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914400"/>
            <a:ext cx="11521440" cy="4572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0">
                <a:solidFill>
                  <a:srgbClr val="475569"/>
                </a:solidFill>
                <a:latin typeface="Consolas"/>
              </a:rPr>
              <a:t>Example: M=N=32, K=128, N-output=128 → 8 tiles in 4 output groups of 2 K-tiles each. T_stage = 16 ns/tile, pipeline depth D = 3.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855567" y="1554480"/>
            <a:ext cx="1280160" cy="502920"/>
          </a:xfrm>
          <a:prstGeom prst="roundRect">
            <a:avLst/>
          </a:prstGeom>
          <a:solidFill>
            <a:srgbClr val="3B82F6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000" b="1">
                <a:solidFill>
                  <a:srgbClr val="FFFFFF"/>
                </a:solidFill>
                <a:latin typeface="Consolas"/>
              </a:rPr>
              <a:t>DMA_R</a:t>
            </a:r>
          </a:p>
          <a:p>
            <a:pPr algn="ctr"/>
            <a:r>
              <a:rPr sz="1000" b="1">
                <a:solidFill>
                  <a:srgbClr val="FFFFFF"/>
                </a:solidFill>
                <a:latin typeface="Consolas"/>
              </a:rPr>
              <a:t>HBM → TCM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163159" y="1805940"/>
            <a:ext cx="265176" cy="0"/>
          </a:xfrm>
          <a:prstGeom prst="bentConnector3">
            <a:avLst/>
          </a:prstGeom>
          <a:ln w="22860">
            <a:solidFill>
              <a:srgbClr val="475569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5455767" y="1554480"/>
            <a:ext cx="1280160" cy="502920"/>
          </a:xfrm>
          <a:prstGeom prst="roundRect">
            <a:avLst/>
          </a:prstGeom>
          <a:solidFill>
            <a:srgbClr val="10B981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000" b="1">
                <a:solidFill>
                  <a:srgbClr val="FFFFFF"/>
                </a:solidFill>
                <a:latin typeface="Consolas"/>
              </a:rPr>
              <a:t>FETCH</a:t>
            </a:r>
          </a:p>
          <a:p>
            <a:pPr algn="ctr"/>
            <a:r>
              <a:rPr sz="1000" b="1">
                <a:solidFill>
                  <a:srgbClr val="FFFFFF"/>
                </a:solidFill>
                <a:latin typeface="Consolas"/>
              </a:rPr>
              <a:t>TCM → Reg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6763359" y="1805940"/>
            <a:ext cx="265176" cy="0"/>
          </a:xfrm>
          <a:prstGeom prst="bentConnector3">
            <a:avLst/>
          </a:prstGeom>
          <a:ln w="22860">
            <a:solidFill>
              <a:srgbClr val="475569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7055967" y="1554480"/>
            <a:ext cx="1280160" cy="502920"/>
          </a:xfrm>
          <a:prstGeom prst="roundRect">
            <a:avLst/>
          </a:prstGeom>
          <a:solidFill>
            <a:srgbClr val="F59E0B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000" b="1">
                <a:solidFill>
                  <a:srgbClr val="1E293B"/>
                </a:solidFill>
                <a:latin typeface="Consolas"/>
              </a:rPr>
              <a:t>GEMM</a:t>
            </a:r>
          </a:p>
          <a:p>
            <a:pPr algn="ctr"/>
            <a:r>
              <a:rPr sz="1000" b="1">
                <a:solidFill>
                  <a:srgbClr val="1E293B"/>
                </a:solidFill>
                <a:latin typeface="Consolas"/>
              </a:rPr>
              <a:t>MAC array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55567" y="2103120"/>
            <a:ext cx="4480559" cy="256032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000" b="0">
                <a:solidFill>
                  <a:srgbClr val="475569"/>
                </a:solidFill>
                <a:latin typeface="Consolas"/>
              </a:rPr>
              <a:t>each stage = 16 ns/tile  →  head latency = (D−1) × T_stage = 32 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1520" y="3108960"/>
            <a:ext cx="1788109" cy="777240"/>
          </a:xfrm>
          <a:prstGeom prst="rect">
            <a:avLst/>
          </a:prstGeom>
          <a:solidFill>
            <a:srgbClr val="94A3B8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3378708"/>
            <a:ext cx="1788109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head</a:t>
            </a:r>
          </a:p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32 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519629" y="3108960"/>
            <a:ext cx="894054" cy="777240"/>
          </a:xfrm>
          <a:prstGeom prst="rect">
            <a:avLst/>
          </a:prstGeom>
          <a:solidFill>
            <a:srgbClr val="10B981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519629" y="3378708"/>
            <a:ext cx="894054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GEMM</a:t>
            </a:r>
          </a:p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T1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413683" y="3108960"/>
            <a:ext cx="894054" cy="777240"/>
          </a:xfrm>
          <a:prstGeom prst="rect">
            <a:avLst/>
          </a:prstGeom>
          <a:solidFill>
            <a:srgbClr val="10B981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413683" y="3378708"/>
            <a:ext cx="894054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GEMM</a:t>
            </a:r>
          </a:p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T2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19629" y="2834640"/>
            <a:ext cx="1788109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(m=0,n=0) K-loop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307738" y="3108960"/>
            <a:ext cx="447027" cy="777240"/>
          </a:xfrm>
          <a:prstGeom prst="rect">
            <a:avLst/>
          </a:prstGeom>
          <a:solidFill>
            <a:srgbClr val="F59E0B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307738" y="3378708"/>
            <a:ext cx="447027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1">
                <a:solidFill>
                  <a:srgbClr val="1E293B"/>
                </a:solidFill>
                <a:latin typeface="Consolas"/>
              </a:rPr>
              <a:t>flush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754765" y="3108960"/>
            <a:ext cx="894054" cy="777240"/>
          </a:xfrm>
          <a:prstGeom prst="rect">
            <a:avLst/>
          </a:prstGeom>
          <a:solidFill>
            <a:srgbClr val="10B981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754765" y="3378708"/>
            <a:ext cx="894054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GEMM</a:t>
            </a:r>
          </a:p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T3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648820" y="3108960"/>
            <a:ext cx="894054" cy="777240"/>
          </a:xfrm>
          <a:prstGeom prst="rect">
            <a:avLst/>
          </a:prstGeom>
          <a:solidFill>
            <a:srgbClr val="10B981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648820" y="3378708"/>
            <a:ext cx="894054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GEMM</a:t>
            </a:r>
          </a:p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T4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54765" y="2834640"/>
            <a:ext cx="1788109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(m=0,n=1) K-loop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542874" y="3108960"/>
            <a:ext cx="447027" cy="777240"/>
          </a:xfrm>
          <a:prstGeom prst="rect">
            <a:avLst/>
          </a:prstGeom>
          <a:solidFill>
            <a:srgbClr val="F59E0B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42874" y="3378708"/>
            <a:ext cx="447027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1">
                <a:solidFill>
                  <a:srgbClr val="1E293B"/>
                </a:solidFill>
                <a:latin typeface="Consolas"/>
              </a:rPr>
              <a:t>flush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989902" y="3108960"/>
            <a:ext cx="894054" cy="777240"/>
          </a:xfrm>
          <a:prstGeom prst="rect">
            <a:avLst/>
          </a:prstGeom>
          <a:solidFill>
            <a:srgbClr val="10B981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989902" y="3378708"/>
            <a:ext cx="894054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GEMM</a:t>
            </a:r>
          </a:p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T5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883956" y="3108960"/>
            <a:ext cx="894054" cy="777240"/>
          </a:xfrm>
          <a:prstGeom prst="rect">
            <a:avLst/>
          </a:prstGeom>
          <a:solidFill>
            <a:srgbClr val="10B981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883956" y="3378708"/>
            <a:ext cx="894054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GEMM</a:t>
            </a:r>
          </a:p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T6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989902" y="2834640"/>
            <a:ext cx="1788109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(m=0,n=2) K-loop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778011" y="3108960"/>
            <a:ext cx="447027" cy="777240"/>
          </a:xfrm>
          <a:prstGeom prst="rect">
            <a:avLst/>
          </a:prstGeom>
          <a:solidFill>
            <a:srgbClr val="F59E0B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778011" y="3378708"/>
            <a:ext cx="447027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1">
                <a:solidFill>
                  <a:srgbClr val="1E293B"/>
                </a:solidFill>
                <a:latin typeface="Consolas"/>
              </a:rPr>
              <a:t>flush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225038" y="3108960"/>
            <a:ext cx="894054" cy="777240"/>
          </a:xfrm>
          <a:prstGeom prst="rect">
            <a:avLst/>
          </a:prstGeom>
          <a:solidFill>
            <a:srgbClr val="10B981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225038" y="3378708"/>
            <a:ext cx="894054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GEMM</a:t>
            </a:r>
          </a:p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T7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0119093" y="3108960"/>
            <a:ext cx="894054" cy="777240"/>
          </a:xfrm>
          <a:prstGeom prst="rect">
            <a:avLst/>
          </a:prstGeom>
          <a:solidFill>
            <a:srgbClr val="10B981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0119093" y="3378708"/>
            <a:ext cx="894054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GEMM</a:t>
            </a:r>
          </a:p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T8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225038" y="2834640"/>
            <a:ext cx="1788109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(m=0,n=3) K-loop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013147" y="3108960"/>
            <a:ext cx="447027" cy="777240"/>
          </a:xfrm>
          <a:prstGeom prst="rect">
            <a:avLst/>
          </a:prstGeom>
          <a:solidFill>
            <a:srgbClr val="FCA5A5"/>
          </a:solidFill>
          <a:ln w="12700">
            <a:solidFill>
              <a:srgbClr val="DC26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11013147" y="3378708"/>
            <a:ext cx="447027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tail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738827" y="3904487"/>
            <a:ext cx="995667" cy="256032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(excluded</a:t>
            </a:r>
          </a:p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from wall)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731520" y="4389120"/>
            <a:ext cx="10281627" cy="0"/>
          </a:xfrm>
          <a:prstGeom prst="bentConnector3">
            <a:avLst/>
          </a:prstGeom>
          <a:ln w="19050">
            <a:solidFill>
              <a:srgbClr val="1E293B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 flipH="1">
            <a:off x="731520" y="4389120"/>
            <a:ext cx="10281627" cy="0"/>
          </a:xfrm>
          <a:prstGeom prst="bentConnector3">
            <a:avLst/>
          </a:prstGeom>
          <a:ln w="19050">
            <a:solidFill>
              <a:srgbClr val="1E293B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31520" y="4434840"/>
            <a:ext cx="10281627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100" b="1">
                <a:solidFill>
                  <a:srgbClr val="1E293B"/>
                </a:solidFill>
                <a:latin typeface="Consolas"/>
              </a:rPr>
              <a:t>wall = 184 ns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65760" y="5212080"/>
            <a:ext cx="11521440" cy="32004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0">
                <a:solidFill>
                  <a:srgbClr val="1E293B"/>
                </a:solidFill>
                <a:latin typeface="Consolas"/>
              </a:rPr>
              <a:t>wall = head + N_tiles × T_stage + (N_mn − 1) × T_dma_w  =  32 + 8×16 + 3×8  =  184 ns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65760" y="5532120"/>
            <a:ext cx="11521440" cy="32004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0">
                <a:solidFill>
                  <a:srgbClr val="1E293B"/>
                </a:solidFill>
                <a:latin typeface="Consolas"/>
              </a:rPr>
              <a:t>GEMM useful time = N_tiles × T_stage × GEMM_util  =  8×16×100 %  =  128 ns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65760" y="5852160"/>
            <a:ext cx="11521440" cy="4114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400" b="1">
                <a:solidFill>
                  <a:srgbClr val="1E293B"/>
                </a:solidFill>
                <a:latin typeface="Consolas"/>
              </a:rPr>
              <a:t>Useful efficiency = 128 / 184  =  69.6 %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65760" y="6263640"/>
            <a:ext cx="11521440" cy="32004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475569"/>
                </a:solidFill>
                <a:latin typeface="Consolas"/>
              </a:rPr>
              <a:t>Overhead = head (pipeline fill) + inter-(m,n) flushes. Bigger K (more amortization) and smaller N (fewer groups) both raise the efficiency.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094415" y="644652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888888"/>
                </a:solidFill>
              </a:rPr>
              <a:t>15 / 17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60175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>
                <a:solidFill>
                  <a:srgbClr val="102A55"/>
                </a:solidFill>
              </a:rPr>
              <a:t>16. Pipeline Efficiency Walkthrough — 32×3072×32 (large K, no flushes)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914400"/>
            <a:ext cx="11521440" cy="4572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0">
                <a:solidFill>
                  <a:srgbClr val="475569"/>
                </a:solidFill>
                <a:latin typeface="Consolas"/>
              </a:rPr>
              <a:t>Example: M=N=32, K=3072 → 48 tiles, N_mn = M_tiles × N_tiles = 1 × 1 = 1 → no inter-(m,n) DMA_W flushes. Long K-loop amortizes the head.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855567" y="1554480"/>
            <a:ext cx="1280160" cy="502920"/>
          </a:xfrm>
          <a:prstGeom prst="roundRect">
            <a:avLst/>
          </a:prstGeom>
          <a:solidFill>
            <a:srgbClr val="3B82F6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000" b="1">
                <a:solidFill>
                  <a:srgbClr val="FFFFFF"/>
                </a:solidFill>
                <a:latin typeface="Consolas"/>
              </a:rPr>
              <a:t>DMA_R</a:t>
            </a:r>
          </a:p>
          <a:p>
            <a:pPr algn="ctr"/>
            <a:r>
              <a:rPr sz="1000" b="1">
                <a:solidFill>
                  <a:srgbClr val="FFFFFF"/>
                </a:solidFill>
                <a:latin typeface="Consolas"/>
              </a:rPr>
              <a:t>HBM → TCM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163159" y="1805940"/>
            <a:ext cx="265176" cy="0"/>
          </a:xfrm>
          <a:prstGeom prst="bentConnector3">
            <a:avLst/>
          </a:prstGeom>
          <a:ln w="22860">
            <a:solidFill>
              <a:srgbClr val="475569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5455767" y="1554480"/>
            <a:ext cx="1280160" cy="502920"/>
          </a:xfrm>
          <a:prstGeom prst="roundRect">
            <a:avLst/>
          </a:prstGeom>
          <a:solidFill>
            <a:srgbClr val="10B981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000" b="1">
                <a:solidFill>
                  <a:srgbClr val="FFFFFF"/>
                </a:solidFill>
                <a:latin typeface="Consolas"/>
              </a:rPr>
              <a:t>FETCH</a:t>
            </a:r>
          </a:p>
          <a:p>
            <a:pPr algn="ctr"/>
            <a:r>
              <a:rPr sz="1000" b="1">
                <a:solidFill>
                  <a:srgbClr val="FFFFFF"/>
                </a:solidFill>
                <a:latin typeface="Consolas"/>
              </a:rPr>
              <a:t>TCM → Reg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6763359" y="1805940"/>
            <a:ext cx="265176" cy="0"/>
          </a:xfrm>
          <a:prstGeom prst="bentConnector3">
            <a:avLst/>
          </a:prstGeom>
          <a:ln w="22860">
            <a:solidFill>
              <a:srgbClr val="475569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7055967" y="1554480"/>
            <a:ext cx="1280160" cy="502920"/>
          </a:xfrm>
          <a:prstGeom prst="roundRect">
            <a:avLst/>
          </a:prstGeom>
          <a:solidFill>
            <a:srgbClr val="F59E0B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000" b="1">
                <a:solidFill>
                  <a:srgbClr val="1E293B"/>
                </a:solidFill>
                <a:latin typeface="Consolas"/>
              </a:rPr>
              <a:t>GEMM</a:t>
            </a:r>
          </a:p>
          <a:p>
            <a:pPr algn="ctr"/>
            <a:r>
              <a:rPr sz="1000" b="1">
                <a:solidFill>
                  <a:srgbClr val="1E293B"/>
                </a:solidFill>
                <a:latin typeface="Consolas"/>
              </a:rPr>
              <a:t>MAC array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55567" y="2103120"/>
            <a:ext cx="4480559" cy="256032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000" b="0">
                <a:solidFill>
                  <a:srgbClr val="475569"/>
                </a:solidFill>
                <a:latin typeface="Consolas"/>
              </a:rPr>
              <a:t>each stage = 16 ns/tile  →  head latency = (D−1) × T_stage = 32 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1520" y="3108960"/>
            <a:ext cx="1479814" cy="777240"/>
          </a:xfrm>
          <a:prstGeom prst="rect">
            <a:avLst/>
          </a:prstGeom>
          <a:solidFill>
            <a:srgbClr val="94A3B8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3378708"/>
            <a:ext cx="1479814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head</a:t>
            </a:r>
          </a:p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32 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11334" y="3108960"/>
            <a:ext cx="739907" cy="777240"/>
          </a:xfrm>
          <a:prstGeom prst="rect">
            <a:avLst/>
          </a:prstGeom>
          <a:solidFill>
            <a:srgbClr val="10B981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211334" y="3378708"/>
            <a:ext cx="739907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GEMM</a:t>
            </a:r>
          </a:p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T1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951241" y="3108960"/>
            <a:ext cx="739907" cy="777240"/>
          </a:xfrm>
          <a:prstGeom prst="rect">
            <a:avLst/>
          </a:prstGeom>
          <a:solidFill>
            <a:srgbClr val="10B981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951241" y="3378708"/>
            <a:ext cx="739907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GEMM</a:t>
            </a:r>
          </a:p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T2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91149" y="3108960"/>
            <a:ext cx="739907" cy="777240"/>
          </a:xfrm>
          <a:prstGeom prst="rect">
            <a:avLst/>
          </a:prstGeom>
          <a:solidFill>
            <a:srgbClr val="10B981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691149" y="3378708"/>
            <a:ext cx="739907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GEMM</a:t>
            </a:r>
          </a:p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T3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431056" y="3108960"/>
            <a:ext cx="739907" cy="777240"/>
          </a:xfrm>
          <a:prstGeom prst="rect">
            <a:avLst/>
          </a:prstGeom>
          <a:solidFill>
            <a:srgbClr val="10B981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431056" y="3378708"/>
            <a:ext cx="739907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GEMM</a:t>
            </a:r>
          </a:p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T4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170963" y="3108960"/>
            <a:ext cx="4439443" cy="777240"/>
          </a:xfrm>
          <a:prstGeom prst="rect">
            <a:avLst/>
          </a:prstGeom>
          <a:solidFill>
            <a:srgbClr val="86EFAC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170963" y="3314699"/>
            <a:ext cx="4439443" cy="4572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000" b="1">
                <a:solidFill>
                  <a:srgbClr val="1E293B"/>
                </a:solidFill>
                <a:latin typeface="Consolas"/>
              </a:rPr>
              <a:t>. . .  42 more GEMM tiles  . . 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610407" y="3108960"/>
            <a:ext cx="739907" cy="777240"/>
          </a:xfrm>
          <a:prstGeom prst="rect">
            <a:avLst/>
          </a:prstGeom>
          <a:solidFill>
            <a:srgbClr val="10B981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610407" y="3378708"/>
            <a:ext cx="739907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GEMM</a:t>
            </a:r>
          </a:p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T47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350314" y="3108960"/>
            <a:ext cx="739907" cy="777240"/>
          </a:xfrm>
          <a:prstGeom prst="rect">
            <a:avLst/>
          </a:prstGeom>
          <a:solidFill>
            <a:srgbClr val="10B981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350314" y="3378708"/>
            <a:ext cx="739907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GEMM</a:t>
            </a:r>
          </a:p>
          <a:p>
            <a:pPr algn="ctr"/>
            <a:r>
              <a:rPr sz="900" b="1">
                <a:solidFill>
                  <a:srgbClr val="FFFFFF"/>
                </a:solidFill>
                <a:latin typeface="Consolas"/>
              </a:rPr>
              <a:t>T48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211334" y="2834640"/>
            <a:ext cx="8878887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000" b="1">
                <a:solidFill>
                  <a:srgbClr val="1E293B"/>
                </a:solidFill>
                <a:latin typeface="Consolas"/>
              </a:rPr>
              <a:t>(m=0,n=0) K-loop  —  all 48 tiles in one group, NO inter flushes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1090221" y="3108960"/>
            <a:ext cx="369953" cy="777240"/>
          </a:xfrm>
          <a:prstGeom prst="rect">
            <a:avLst/>
          </a:prstGeom>
          <a:solidFill>
            <a:srgbClr val="FCA5A5"/>
          </a:solidFill>
          <a:ln w="12700">
            <a:solidFill>
              <a:srgbClr val="DC26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1090221" y="3378708"/>
            <a:ext cx="369953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tail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815901" y="3904487"/>
            <a:ext cx="918593" cy="256032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(excluded</a:t>
            </a:r>
          </a:p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from wall)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731520" y="4389120"/>
            <a:ext cx="10358701" cy="0"/>
          </a:xfrm>
          <a:prstGeom prst="bentConnector3">
            <a:avLst/>
          </a:prstGeom>
          <a:ln w="19050">
            <a:solidFill>
              <a:srgbClr val="1E293B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 flipH="1">
            <a:off x="731520" y="4389120"/>
            <a:ext cx="10358701" cy="0"/>
          </a:xfrm>
          <a:prstGeom prst="bentConnector3">
            <a:avLst/>
          </a:prstGeom>
          <a:ln w="19050">
            <a:solidFill>
              <a:srgbClr val="1E293B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31520" y="4434840"/>
            <a:ext cx="10358701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100" b="1">
                <a:solidFill>
                  <a:srgbClr val="1E293B"/>
                </a:solidFill>
                <a:latin typeface="Consolas"/>
              </a:rPr>
              <a:t>wall = 800 ns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65760" y="5212080"/>
            <a:ext cx="11521440" cy="32004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0">
                <a:solidFill>
                  <a:srgbClr val="1E293B"/>
                </a:solidFill>
                <a:latin typeface="Consolas"/>
              </a:rPr>
              <a:t>wall = head + N_tiles × T_stage + (N_mn − 1) × T_dma_w  =  32 + 48×16 + 0  =  800 ns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65760" y="5532120"/>
            <a:ext cx="11521440" cy="32004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0">
                <a:solidFill>
                  <a:srgbClr val="1E293B"/>
                </a:solidFill>
                <a:latin typeface="Consolas"/>
              </a:rPr>
              <a:t>GEMM useful time = 48×16×100 %  =  768 ns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65760" y="5852160"/>
            <a:ext cx="11521440" cy="4114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400" b="1">
                <a:solidFill>
                  <a:srgbClr val="1E293B"/>
                </a:solidFill>
                <a:latin typeface="Consolas"/>
              </a:rPr>
              <a:t>Useful efficiency = 768 / 800  =  96.0 %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65760" y="6263640"/>
            <a:ext cx="11521440" cy="32004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475569"/>
                </a:solidFill>
                <a:latin typeface="Consolas"/>
              </a:rPr>
              <a:t>Long K-loop, one output group → head amortized over 48 GEMM tiles, no flush penalty. Approaches 100 % as K grows.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094415" y="644652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888888"/>
                </a:solidFill>
              </a:rPr>
              <a:t>16 / 17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60175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>
                <a:solidFill>
                  <a:srgbClr val="102A55"/>
                </a:solidFill>
              </a:rPr>
              <a:t>17. Useful Pipelined Efficiency (ideal pipeline × GEMM util)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914400"/>
            <a:ext cx="11521440" cy="77724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100" b="0">
                <a:solidFill>
                  <a:srgbClr val="475569"/>
                </a:solidFill>
                <a:latin typeface="Consolas"/>
              </a:rPr>
              <a:t>Ideal pipelined model — assumes non-blocking tl.load + multi-channel HBM so DMA, FETCH and GEMM all run at T_stage = 16 ns/tile.</a:t>
            </a:r>
          </a:p>
          <a:p>
            <a:pPr algn="l"/>
            <a:r>
              <a:rPr sz="1100" b="0">
                <a:solidFill>
                  <a:srgbClr val="475569"/>
                </a:solidFill>
                <a:latin typeface="Consolas"/>
              </a:rPr>
              <a:t>   wall = head_latency + N_tiles × T_stage + Σ inter-(m,n) DMA_W</a:t>
            </a:r>
          </a:p>
          <a:p>
            <a:pPr algn="l"/>
            <a:r>
              <a:rPr sz="1100" b="0">
                <a:solidFill>
                  <a:srgbClr val="475569"/>
                </a:solidFill>
                <a:latin typeface="Consolas"/>
              </a:rPr>
              <a:t>   head_latency = (D−1) × T_stage = 32 ns (pipeline fill, D = 3 stages).</a:t>
            </a:r>
          </a:p>
          <a:p>
            <a:pPr algn="l"/>
            <a:r>
              <a:rPr sz="1100" b="0">
                <a:solidFill>
                  <a:srgbClr val="475569"/>
                </a:solidFill>
                <a:latin typeface="Consolas"/>
              </a:rPr>
              <a:t>   inter DMA_W = (N_mn − 1) × 8 ns   (final flush is tail — excluded).</a:t>
            </a:r>
          </a:p>
          <a:p>
            <a:pPr algn="l"/>
            <a:r>
              <a:rPr sz="1100" b="0">
                <a:solidFill>
                  <a:srgbClr val="475569"/>
                </a:solidFill>
                <a:latin typeface="Consolas"/>
              </a:rPr>
              <a:t>   useful eff = (N_tiles × T_stage × GEMM_util) / wall — MAC time producing real output, not padded zeros.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0" y="1920240"/>
          <a:ext cx="768096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286000"/>
                <a:gridCol w="2651760"/>
              </a:tblGrid>
              <a:tr h="491490">
                <a:tc>
                  <a:txBody>
                    <a:bodyPr lIns="36000" rIns="36000" tIns="18000" bIns="18000"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onsolas"/>
                        </a:rPr>
                        <a:t>Input shape</a:t>
                      </a:r>
                    </a:p>
                  </a:txBody>
                  <a:tcPr>
                    <a:solidFill>
                      <a:srgbClr val="102A55"/>
                    </a:solidFill>
                  </a:tcPr>
                </a:tc>
                <a:tc>
                  <a:txBody>
                    <a:bodyPr lIns="36000" rIns="36000" tIns="18000" bIns="18000"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onsolas"/>
                        </a:rPr>
                        <a:t>GEMM util %</a:t>
                      </a:r>
                    </a:p>
                  </a:txBody>
                  <a:tcPr>
                    <a:solidFill>
                      <a:srgbClr val="102A55"/>
                    </a:solidFill>
                  </a:tcPr>
                </a:tc>
                <a:tc>
                  <a:txBody>
                    <a:bodyPr lIns="36000" rIns="36000" tIns="18000" bIns="18000"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onsolas"/>
                        </a:rPr>
                        <a:t>Useful eff %</a:t>
                      </a:r>
                    </a:p>
                  </a:txBody>
                  <a:tcPr>
                    <a:solidFill>
                      <a:srgbClr val="102A55"/>
                    </a:solidFill>
                  </a:tcPr>
                </a:tc>
              </a:tr>
              <a:tr h="491490">
                <a:tc>
                  <a:txBody>
                    <a:bodyPr lIns="36000" rIns="36000" tIns="18000" bIns="18000" wrap="square"/>
                    <a:lstStyle/>
                    <a:p>
                      <a:pPr algn="l"/>
                      <a:r>
                        <a:rPr sz="1200" b="1">
                          <a:solidFill>
                            <a:srgbClr val="DC2626"/>
                          </a:solidFill>
                          <a:latin typeface="Consolas"/>
                        </a:rPr>
                        <a:t>32×32×32  (under-tile)</a:t>
                      </a:r>
                    </a:p>
                  </a:txBody>
                  <a:tcPr>
                    <a:solidFill>
                      <a:srgbClr val="FEF2F2"/>
                    </a:solidFill>
                  </a:tcPr>
                </a:tc>
                <a:tc>
                  <a:txBody>
                    <a:bodyPr lIns="36000" rIns="36000" tIns="18000" bIns="18000" wrap="square"/>
                    <a:lstStyle/>
                    <a:p>
                      <a:pPr algn="ctr"/>
                      <a:r>
                        <a:rPr sz="1200" b="1">
                          <a:solidFill>
                            <a:srgbClr val="DC2626"/>
                          </a:solidFill>
                          <a:latin typeface="Consolas"/>
                        </a:rPr>
                        <a:t>50.0 %</a:t>
                      </a:r>
                    </a:p>
                  </a:txBody>
                  <a:tcPr>
                    <a:solidFill>
                      <a:srgbClr val="FEF2F2"/>
                    </a:solidFill>
                  </a:tcPr>
                </a:tc>
                <a:tc>
                  <a:txBody>
                    <a:bodyPr lIns="36000" rIns="36000" tIns="18000" bIns="18000" wrap="square"/>
                    <a:lstStyle/>
                    <a:p>
                      <a:pPr algn="ctr"/>
                      <a:r>
                        <a:rPr sz="1200" b="1">
                          <a:solidFill>
                            <a:srgbClr val="1E293B"/>
                          </a:solidFill>
                          <a:latin typeface="Consolas"/>
                        </a:rPr>
                        <a:t>16.7 %</a:t>
                      </a:r>
                    </a:p>
                  </a:txBody>
                  <a:tcPr>
                    <a:solidFill>
                      <a:srgbClr val="FEF2F2"/>
                    </a:solidFill>
                  </a:tcPr>
                </a:tc>
              </a:tr>
              <a:tr h="491490">
                <a:tc>
                  <a:txBody>
                    <a:bodyPr lIns="36000" rIns="36000" tIns="18000" bIns="18000" wrap="square"/>
                    <a:lstStyle/>
                    <a:p>
                      <a:pPr algn="l"/>
                      <a:r>
                        <a:rPr sz="1200" b="0">
                          <a:solidFill>
                            <a:srgbClr val="1E293B"/>
                          </a:solidFill>
                          <a:latin typeface="Consolas"/>
                        </a:rPr>
                        <a:t>32×64×32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  <a:tc>
                  <a:txBody>
                    <a:bodyPr lIns="36000" rIns="36000" tIns="18000" bIns="18000" wrap="square"/>
                    <a:lstStyle/>
                    <a:p>
                      <a:pPr algn="ctr"/>
                      <a:r>
                        <a:rPr sz="1200" b="0">
                          <a:solidFill>
                            <a:srgbClr val="1E293B"/>
                          </a:solidFill>
                          <a:latin typeface="Consolas"/>
                        </a:rPr>
                        <a:t>100.0 %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  <a:tc>
                  <a:txBody>
                    <a:bodyPr lIns="36000" rIns="36000" tIns="18000" bIns="18000" wrap="square"/>
                    <a:lstStyle/>
                    <a:p>
                      <a:pPr algn="ctr"/>
                      <a:r>
                        <a:rPr sz="1200" b="1">
                          <a:solidFill>
                            <a:srgbClr val="1E293B"/>
                          </a:solidFill>
                          <a:latin typeface="Consolas"/>
                        </a:rPr>
                        <a:t>33.3 %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</a:tr>
              <a:tr h="491490">
                <a:tc>
                  <a:txBody>
                    <a:bodyPr lIns="36000" rIns="36000" tIns="18000" bIns="18000" wrap="square"/>
                    <a:lstStyle/>
                    <a:p>
                      <a:pPr algn="l"/>
                      <a:r>
                        <a:rPr sz="1200" b="0">
                          <a:solidFill>
                            <a:srgbClr val="1E293B"/>
                          </a:solidFill>
                          <a:latin typeface="Consolas"/>
                        </a:rPr>
                        <a:t>32×128×32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  <a:tc>
                  <a:txBody>
                    <a:bodyPr lIns="36000" rIns="36000" tIns="18000" bIns="18000" wrap="square"/>
                    <a:lstStyle/>
                    <a:p>
                      <a:pPr algn="ctr"/>
                      <a:r>
                        <a:rPr sz="1200" b="0">
                          <a:solidFill>
                            <a:srgbClr val="1E293B"/>
                          </a:solidFill>
                          <a:latin typeface="Consolas"/>
                        </a:rPr>
                        <a:t>100.0 %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  <a:tc>
                  <a:txBody>
                    <a:bodyPr lIns="36000" rIns="36000" tIns="18000" bIns="18000" wrap="square"/>
                    <a:lstStyle/>
                    <a:p>
                      <a:pPr algn="ctr"/>
                      <a:r>
                        <a:rPr sz="1200" b="1">
                          <a:solidFill>
                            <a:srgbClr val="1E293B"/>
                          </a:solidFill>
                          <a:latin typeface="Consolas"/>
                        </a:rPr>
                        <a:t>50.0 %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</a:tr>
              <a:tr h="491490">
                <a:tc>
                  <a:txBody>
                    <a:bodyPr lIns="36000" rIns="36000" tIns="18000" bIns="18000" wrap="square"/>
                    <a:lstStyle/>
                    <a:p>
                      <a:pPr algn="l"/>
                      <a:r>
                        <a:rPr sz="1200" b="0">
                          <a:solidFill>
                            <a:srgbClr val="1E293B"/>
                          </a:solidFill>
                          <a:latin typeface="Consolas"/>
                        </a:rPr>
                        <a:t>32×128×128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  <a:tc>
                  <a:txBody>
                    <a:bodyPr lIns="36000" rIns="36000" tIns="18000" bIns="18000" wrap="square"/>
                    <a:lstStyle/>
                    <a:p>
                      <a:pPr algn="ctr"/>
                      <a:r>
                        <a:rPr sz="1200" b="0">
                          <a:solidFill>
                            <a:srgbClr val="1E293B"/>
                          </a:solidFill>
                          <a:latin typeface="Consolas"/>
                        </a:rPr>
                        <a:t>100.0 %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  <a:tc>
                  <a:txBody>
                    <a:bodyPr lIns="36000" rIns="36000" tIns="18000" bIns="18000" wrap="square"/>
                    <a:lstStyle/>
                    <a:p>
                      <a:pPr algn="ctr"/>
                      <a:r>
                        <a:rPr sz="1200" b="1">
                          <a:solidFill>
                            <a:srgbClr val="1E293B"/>
                          </a:solidFill>
                          <a:latin typeface="Consolas"/>
                        </a:rPr>
                        <a:t>69.6 %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</a:tr>
              <a:tr h="491490">
                <a:tc>
                  <a:txBody>
                    <a:bodyPr lIns="36000" rIns="36000" tIns="18000" bIns="18000" wrap="square"/>
                    <a:lstStyle/>
                    <a:p>
                      <a:pPr algn="l"/>
                      <a:r>
                        <a:rPr sz="1200" b="0">
                          <a:solidFill>
                            <a:srgbClr val="1E293B"/>
                          </a:solidFill>
                          <a:latin typeface="Consolas"/>
                        </a:rPr>
                        <a:t>32×3072×32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  <a:tc>
                  <a:txBody>
                    <a:bodyPr lIns="36000" rIns="36000" tIns="18000" bIns="18000" wrap="square"/>
                    <a:lstStyle/>
                    <a:p>
                      <a:pPr algn="ctr"/>
                      <a:r>
                        <a:rPr sz="1200" b="0">
                          <a:solidFill>
                            <a:srgbClr val="1E293B"/>
                          </a:solidFill>
                          <a:latin typeface="Consolas"/>
                        </a:rPr>
                        <a:t>100.0 %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  <a:tc>
                  <a:txBody>
                    <a:bodyPr lIns="36000" rIns="36000" tIns="18000" bIns="18000" wrap="square"/>
                    <a:lstStyle/>
                    <a:p>
                      <a:pPr algn="ctr"/>
                      <a:r>
                        <a:rPr sz="1200" b="1">
                          <a:solidFill>
                            <a:srgbClr val="1E293B"/>
                          </a:solidFill>
                          <a:latin typeface="Consolas"/>
                        </a:rPr>
                        <a:t>96.0 %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</a:tr>
              <a:tr h="491490">
                <a:tc>
                  <a:txBody>
                    <a:bodyPr lIns="36000" rIns="36000" tIns="18000" bIns="18000" wrap="square"/>
                    <a:lstStyle/>
                    <a:p>
                      <a:pPr algn="l"/>
                      <a:r>
                        <a:rPr sz="1200" b="1">
                          <a:solidFill>
                            <a:srgbClr val="DC2626"/>
                          </a:solidFill>
                          <a:latin typeface="Consolas"/>
                        </a:rPr>
                        <a:t>8×128×128  (under-tile)</a:t>
                      </a:r>
                    </a:p>
                  </a:txBody>
                  <a:tcPr>
                    <a:solidFill>
                      <a:srgbClr val="FEF2F2"/>
                    </a:solidFill>
                  </a:tcPr>
                </a:tc>
                <a:tc>
                  <a:txBody>
                    <a:bodyPr lIns="36000" rIns="36000" tIns="18000" bIns="18000" wrap="square"/>
                    <a:lstStyle/>
                    <a:p>
                      <a:pPr algn="ctr"/>
                      <a:r>
                        <a:rPr sz="1200" b="1">
                          <a:solidFill>
                            <a:srgbClr val="DC2626"/>
                          </a:solidFill>
                          <a:latin typeface="Consolas"/>
                        </a:rPr>
                        <a:t>25.0 %</a:t>
                      </a:r>
                    </a:p>
                  </a:txBody>
                  <a:tcPr>
                    <a:solidFill>
                      <a:srgbClr val="FEF2F2"/>
                    </a:solidFill>
                  </a:tcPr>
                </a:tc>
                <a:tc>
                  <a:txBody>
                    <a:bodyPr lIns="36000" rIns="36000" tIns="18000" bIns="18000" wrap="square"/>
                    <a:lstStyle/>
                    <a:p>
                      <a:pPr algn="ctr"/>
                      <a:r>
                        <a:rPr sz="1200" b="1">
                          <a:solidFill>
                            <a:srgbClr val="1E293B"/>
                          </a:solidFill>
                          <a:latin typeface="Consolas"/>
                        </a:rPr>
                        <a:t>17.4 %</a:t>
                      </a:r>
                    </a:p>
                  </a:txBody>
                  <a:tcPr>
                    <a:solidFill>
                      <a:srgbClr val="FEF2F2"/>
                    </a:solidFill>
                  </a:tcPr>
                </a:tc>
              </a:tr>
              <a:tr h="491490">
                <a:tc>
                  <a:txBody>
                    <a:bodyPr lIns="36000" rIns="36000" tIns="18000" bIns="18000" wrap="square"/>
                    <a:lstStyle/>
                    <a:p>
                      <a:pPr algn="l"/>
                      <a:r>
                        <a:rPr sz="1200" b="1">
                          <a:solidFill>
                            <a:srgbClr val="DC2626"/>
                          </a:solidFill>
                          <a:latin typeface="Consolas"/>
                        </a:rPr>
                        <a:t>128×8×128  (under-tile)</a:t>
                      </a:r>
                    </a:p>
                  </a:txBody>
                  <a:tcPr>
                    <a:solidFill>
                      <a:srgbClr val="FEF2F2"/>
                    </a:solidFill>
                  </a:tcPr>
                </a:tc>
                <a:tc>
                  <a:txBody>
                    <a:bodyPr lIns="36000" rIns="36000" tIns="18000" bIns="18000" wrap="square"/>
                    <a:lstStyle/>
                    <a:p>
                      <a:pPr algn="ctr"/>
                      <a:r>
                        <a:rPr sz="1200" b="1">
                          <a:solidFill>
                            <a:srgbClr val="DC2626"/>
                          </a:solidFill>
                          <a:latin typeface="Consolas"/>
                        </a:rPr>
                        <a:t>12.5 %</a:t>
                      </a:r>
                    </a:p>
                  </a:txBody>
                  <a:tcPr>
                    <a:solidFill>
                      <a:srgbClr val="FEF2F2"/>
                    </a:solidFill>
                  </a:tcPr>
                </a:tc>
                <a:tc>
                  <a:txBody>
                    <a:bodyPr lIns="36000" rIns="36000" tIns="18000" bIns="18000" wrap="square"/>
                    <a:lstStyle/>
                    <a:p>
                      <a:pPr algn="ctr"/>
                      <a:r>
                        <a:rPr sz="1200" b="1">
                          <a:solidFill>
                            <a:srgbClr val="1E293B"/>
                          </a:solidFill>
                          <a:latin typeface="Consolas"/>
                        </a:rPr>
                        <a:t>7.8 %</a:t>
                      </a:r>
                    </a:p>
                  </a:txBody>
                  <a:tcPr>
                    <a:solidFill>
                      <a:srgbClr val="FEF2F2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5760" y="5943600"/>
            <a:ext cx="11521440" cy="54864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100" b="0">
                <a:solidFill>
                  <a:srgbClr val="475569"/>
                </a:solidFill>
                <a:latin typeface="Consolas"/>
              </a:rPr>
              <a:t>What the model could achieve with non-blocking tl.load + multi-channel HBM (A streams tile-by-tile, no upfront serial). Today's simulator caps at ~50 % for tall-skinny K because tl.load is whole-operand blocking and the cube has a single HBM channel.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94415" y="644652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888888"/>
                </a:solidFill>
              </a:rPr>
              <a:t>17 / 17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60175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>
                <a:solidFill>
                  <a:srgbClr val="102A55"/>
                </a:solidFill>
              </a:rPr>
              <a:t>2. Model Correctness: DMA vs P2P Latency Sweep</a:t>
            </a:r>
          </a:p>
        </p:txBody>
      </p:sp>
      <p:pic>
        <p:nvPicPr>
          <p:cNvPr id="3" name="Picture 2" descr="over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030458"/>
            <a:ext cx="7589520" cy="52542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46720" y="1097280"/>
            <a:ext cx="3931920" cy="5212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500">
                <a:solidFill>
                  <a:srgbClr val="222222"/>
                </a:solidFill>
              </a:rPr>
              <a:t>• Sweeps payload size across PE-to-PE paths and compares to DMA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222222"/>
                </a:solidFill>
              </a:rPr>
              <a:t>• Confirms the simulator reproduces the expected DMA/P2P crossover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222222"/>
                </a:solidFill>
              </a:rPr>
              <a:t>• Acts as the per-hop ground truth that feeds collective-level models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94415" y="644652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888888"/>
                </a:solidFill>
              </a:rPr>
              <a:t>2 / 17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60175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>
                <a:solidFill>
                  <a:srgbClr val="102A55"/>
                </a:solidFill>
              </a:rPr>
              <a:t>3. IPCQ: How Two PEs Communicate (DMA + Slot Memory)</a:t>
            </a:r>
          </a:p>
        </p:txBody>
      </p:sp>
      <p:pic>
        <p:nvPicPr>
          <p:cNvPr id="3" name="Picture 2" descr="ipcq_two_pe_dm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670513"/>
            <a:ext cx="7589520" cy="39741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46720" y="1097280"/>
            <a:ext cx="3931920" cy="5212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500">
                <a:solidFill>
                  <a:srgbClr val="222222"/>
                </a:solidFill>
              </a:rPr>
              <a:t>• Sender pushes payload through PE_DMA → fabric → receiver IPCQ slot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222222"/>
                </a:solidFill>
              </a:rPr>
              <a:t>• Slot memory (TCM/SRAM/HBM) charges a write on arrival, a read on consume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222222"/>
                </a:solidFill>
              </a:rPr>
              <a:t>• Credit return rides the fabric path back (16 B packet, no slot-IO)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222222"/>
                </a:solidFill>
              </a:rPr>
              <a:t>• This is the building block the multi-device allreduce composes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94415" y="644652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888888"/>
                </a:solidFill>
              </a:rPr>
              <a:t>3 / 17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60175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>
                <a:solidFill>
                  <a:srgbClr val="102A55"/>
                </a:solidFill>
              </a:rPr>
              <a:t>4. 6-Device Allreduce: Model vs Theoretical vs External Simulator</a:t>
            </a:r>
          </a:p>
        </p:txBody>
      </p:sp>
      <p:pic>
        <p:nvPicPr>
          <p:cNvPr id="3" name="Picture 2" descr="overview_brok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108" y="960120"/>
            <a:ext cx="7469944" cy="53949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46720" y="1097280"/>
            <a:ext cx="3931920" cy="5212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500">
                <a:solidFill>
                  <a:srgbClr val="222222"/>
                </a:solidFill>
              </a:rPr>
              <a:t>• Three SIP topologies (ring / torus / mesh) swept 16 B → 96 KB per PE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222222"/>
                </a:solidFill>
              </a:rPr>
              <a:t>• Dashed red curve: hand-derived theoretical model for torus_2d (6 SIPs)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222222"/>
                </a:solidFill>
              </a:rPr>
              <a:t>• Top panel (broken y-axis): single-device reduce on ext-sim ≈ 366 µs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222222"/>
                </a:solidFill>
              </a:rPr>
              <a:t>• Our 6-device collective lands at ~17–22 µs — ~17× faster than ext-sim baseline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94415" y="644652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888888"/>
                </a:solidFill>
              </a:rPr>
              <a:t>4 / 17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60175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>
                <a:solidFill>
                  <a:srgbClr val="102A55"/>
                </a:solidFill>
              </a:rPr>
              <a:t>5. IPCQ Slot Memory: TCM vs SRAM vs HBM</a:t>
            </a:r>
          </a:p>
        </p:txBody>
      </p:sp>
      <p:pic>
        <p:nvPicPr>
          <p:cNvPr id="3" name="Picture 2" descr="buffer_kind_swee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380744"/>
            <a:ext cx="7589519" cy="4553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46720" y="1097280"/>
            <a:ext cx="3931920" cy="5212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500">
                <a:solidFill>
                  <a:srgbClr val="222222"/>
                </a:solidFill>
              </a:rPr>
              <a:t>• Same allreduce with slot memory swapped: TCM (per-PE local) / SRAM / HBM (cube-shared, behind router link)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222222"/>
                </a:solidFill>
              </a:rPr>
              <a:t>• Cost = NoC drain + slot-IO + PE↔bank hop; only TCM skips the bank hop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222222"/>
                </a:solidFill>
              </a:rPr>
              <a:t>• Topology link BWs set the order: SRAM bank link 128 GB/s is the narrowest in the system, HBM 256 GB/s</a:t>
            </a:r>
          </a:p>
          <a:p>
            <a:pPr>
              <a:spcAft>
                <a:spcPts val="600"/>
              </a:spcAft>
            </a:pPr>
            <a:r>
              <a:rPr sz="1500">
                <a:solidFill>
                  <a:srgbClr val="222222"/>
                </a:solidFill>
              </a:rPr>
              <a:t>• At 64 KB / PE: TCM 12.0 µs &lt; HBM 21.4 µs &lt; SRAM 24.3 µs — SRAM is slowest because of its narrow bank link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94415" y="644652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888888"/>
                </a:solidFill>
              </a:rPr>
              <a:t>5 / 17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60175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>
                <a:solidFill>
                  <a:srgbClr val="102A55"/>
                </a:solidFill>
              </a:rPr>
              <a:t>6. PE_accelerator Data Path: Composite GEMM Pipeline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914400"/>
            <a:ext cx="11521440" cy="4572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0">
                <a:solidFill>
                  <a:srgbClr val="475569"/>
                </a:solidFill>
                <a:latin typeface="Consolas"/>
              </a:rPr>
              <a:t>Vertical flow. HBM → DMA_in → TCM → GEMM Unit (FETCH + RegFile) → TCM → DMA_out → HBM. TCM sits on the side as the staging buffer between the DMA engines and the GEMM unit.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828800" y="1508760"/>
            <a:ext cx="2743200" cy="457200"/>
          </a:xfrm>
          <a:prstGeom prst="roundRect">
            <a:avLst/>
          </a:prstGeom>
          <a:solidFill>
            <a:srgbClr val="DBEAFE"/>
          </a:solidFill>
          <a:ln w="1651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100" b="1">
                <a:solidFill>
                  <a:srgbClr val="3B82F6"/>
                </a:solidFill>
                <a:latin typeface="Consolas"/>
              </a:rPr>
              <a:t>HBM   (off-chip, 256 GB/s)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828800" y="2331720"/>
            <a:ext cx="2743200" cy="457200"/>
          </a:xfrm>
          <a:prstGeom prst="roundRect">
            <a:avLst/>
          </a:prstGeom>
          <a:solidFill>
            <a:srgbClr val="3B82F6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300" b="1">
                <a:solidFill>
                  <a:srgbClr val="FFFFFF"/>
                </a:solidFill>
                <a:latin typeface="Consolas"/>
              </a:rPr>
              <a:t>DMA_in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188720" y="3154680"/>
            <a:ext cx="4023360" cy="2194560"/>
          </a:xfrm>
          <a:prstGeom prst="roundRect">
            <a:avLst/>
          </a:prstGeom>
          <a:solidFill>
            <a:srgbClr val="FFFBEB"/>
          </a:solidFill>
          <a:ln w="1651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371600" y="3227832"/>
            <a:ext cx="3657600" cy="29260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400" b="1">
                <a:solidFill>
                  <a:srgbClr val="F59E0B"/>
                </a:solidFill>
                <a:latin typeface="Consolas"/>
              </a:rPr>
              <a:t>GEMM Unit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645920" y="3657600"/>
            <a:ext cx="3108960" cy="457200"/>
          </a:xfrm>
          <a:prstGeom prst="roundRect">
            <a:avLst/>
          </a:prstGeom>
          <a:solidFill>
            <a:srgbClr val="10B981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100" b="1">
                <a:solidFill>
                  <a:srgbClr val="FFFFFF"/>
                </a:solidFill>
                <a:latin typeface="Consolas"/>
              </a:rPr>
              <a:t>FETCH unit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645920" y="4389120"/>
            <a:ext cx="3108960" cy="457200"/>
          </a:xfrm>
          <a:prstGeom prst="roundRect">
            <a:avLst/>
          </a:prstGeom>
          <a:solidFill>
            <a:srgbClr val="FEF3C7"/>
          </a:solidFill>
          <a:ln w="1651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100" b="1">
                <a:solidFill>
                  <a:srgbClr val="D97706"/>
                </a:solidFill>
                <a:latin typeface="Consolas"/>
              </a:rPr>
              <a:t>RegFile  (A, B, C accumulator)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4892040"/>
            <a:ext cx="3108960" cy="29260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100" b="1">
                <a:solidFill>
                  <a:srgbClr val="F59E0B"/>
                </a:solidFill>
                <a:latin typeface="Consolas"/>
              </a:rPr>
              <a:t>↻  MAC accumulate   (32 × 64 × 32 array)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3200400" y="4133087"/>
            <a:ext cx="0" cy="237745"/>
          </a:xfrm>
          <a:prstGeom prst="bentConnector3">
            <a:avLst/>
          </a:prstGeom>
          <a:ln w="22860">
            <a:solidFill>
              <a:srgbClr val="10B98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1828800" y="5623559"/>
            <a:ext cx="2743200" cy="457200"/>
          </a:xfrm>
          <a:prstGeom prst="roundRect">
            <a:avLst/>
          </a:prstGeom>
          <a:solidFill>
            <a:srgbClr val="EA580C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300" b="1">
                <a:solidFill>
                  <a:srgbClr val="FFFFFF"/>
                </a:solidFill>
                <a:latin typeface="Consolas"/>
              </a:rPr>
              <a:t>DMA_out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595360" y="2286000"/>
            <a:ext cx="2377440" cy="3840479"/>
          </a:xfrm>
          <a:prstGeom prst="roundRect">
            <a:avLst/>
          </a:prstGeom>
          <a:solidFill>
            <a:srgbClr val="D1FAE5"/>
          </a:solidFill>
          <a:ln w="1651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0" y="3657599"/>
            <a:ext cx="2194560" cy="10972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400" b="1">
                <a:solidFill>
                  <a:srgbClr val="10B981"/>
                </a:solidFill>
                <a:latin typeface="Consolas"/>
              </a:rPr>
              <a:t>TCM</a:t>
            </a:r>
          </a:p>
          <a:p>
            <a:pPr algn="ctr"/>
            <a:r>
              <a:rPr sz="1400" b="1">
                <a:solidFill>
                  <a:srgbClr val="10B981"/>
                </a:solidFill>
                <a:latin typeface="Consolas"/>
              </a:rPr>
              <a:t/>
            </a:r>
          </a:p>
          <a:p>
            <a:pPr algn="ctr"/>
            <a:r>
              <a:rPr sz="1400" b="1">
                <a:solidFill>
                  <a:srgbClr val="10B981"/>
                </a:solidFill>
                <a:latin typeface="Consolas"/>
              </a:rPr>
              <a:t>(PE-local SRAM,</a:t>
            </a:r>
          </a:p>
          <a:p>
            <a:pPr algn="ctr"/>
            <a:r>
              <a:rPr sz="1400" b="1">
                <a:solidFill>
                  <a:srgbClr val="10B981"/>
                </a:solidFill>
                <a:latin typeface="Consolas"/>
              </a:rPr>
              <a:t>512 GB/s)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3200400" y="1984248"/>
            <a:ext cx="0" cy="329184"/>
          </a:xfrm>
          <a:prstGeom prst="bentConnector3">
            <a:avLst/>
          </a:prstGeom>
          <a:ln w="3175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337560" y="2057399"/>
            <a:ext cx="137160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1">
                <a:solidFill>
                  <a:srgbClr val="3B82F6"/>
                </a:solidFill>
                <a:latin typeface="Consolas"/>
              </a:rPr>
              <a:t>DMA_R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4590288" y="2560320"/>
            <a:ext cx="3986784" cy="0"/>
          </a:xfrm>
          <a:prstGeom prst="bentConnector3">
            <a:avLst/>
          </a:prstGeom>
          <a:ln w="3175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303520" y="2267712"/>
            <a:ext cx="256032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000" b="1">
                <a:solidFill>
                  <a:srgbClr val="3B82F6"/>
                </a:solidFill>
                <a:latin typeface="Consolas"/>
              </a:rPr>
              <a:t>store to TCM</a:t>
            </a:r>
          </a:p>
        </p:txBody>
      </p:sp>
      <p:cxnSp>
        <p:nvCxnSpPr>
          <p:cNvPr id="19" name="Connector 18"/>
          <p:cNvCxnSpPr/>
          <p:nvPr/>
        </p:nvCxnSpPr>
        <p:spPr>
          <a:xfrm flipH="1">
            <a:off x="4773168" y="3886200"/>
            <a:ext cx="3803904" cy="0"/>
          </a:xfrm>
          <a:prstGeom prst="bentConnector3">
            <a:avLst/>
          </a:prstGeom>
          <a:ln w="31750">
            <a:solidFill>
              <a:srgbClr val="10B98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394960" y="3593592"/>
            <a:ext cx="256032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000" b="1">
                <a:solidFill>
                  <a:srgbClr val="10B981"/>
                </a:solidFill>
                <a:latin typeface="Consolas"/>
              </a:rPr>
              <a:t>FETCH  (TCM → Reg)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4773168" y="4617720"/>
            <a:ext cx="3803904" cy="0"/>
          </a:xfrm>
          <a:prstGeom prst="bentConnector3">
            <a:avLst/>
          </a:prstGeom>
          <a:ln w="31750">
            <a:solidFill>
              <a:srgbClr val="EA580C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212080" y="4690872"/>
            <a:ext cx="292608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000" b="1">
                <a:solidFill>
                  <a:srgbClr val="EA580C"/>
                </a:solidFill>
                <a:latin typeface="Consolas"/>
              </a:rPr>
              <a:t>STORE  (Reg → TCM, after last K)</a:t>
            </a:r>
          </a:p>
        </p:txBody>
      </p:sp>
      <p:cxnSp>
        <p:nvCxnSpPr>
          <p:cNvPr id="23" name="Connector 22"/>
          <p:cNvCxnSpPr/>
          <p:nvPr/>
        </p:nvCxnSpPr>
        <p:spPr>
          <a:xfrm flipH="1">
            <a:off x="4590288" y="5852159"/>
            <a:ext cx="3986784" cy="0"/>
          </a:xfrm>
          <a:prstGeom prst="bentConnector3">
            <a:avLst/>
          </a:prstGeom>
          <a:ln w="31750">
            <a:solidFill>
              <a:srgbClr val="EA580C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303520" y="5559551"/>
            <a:ext cx="256032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000" b="1">
                <a:solidFill>
                  <a:srgbClr val="EA580C"/>
                </a:solidFill>
                <a:latin typeface="Consolas"/>
              </a:rPr>
              <a:t>read from TCM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3200400" y="6099047"/>
            <a:ext cx="0" cy="329185"/>
          </a:xfrm>
          <a:prstGeom prst="bentConnector3">
            <a:avLst/>
          </a:prstGeom>
          <a:ln w="31750">
            <a:solidFill>
              <a:srgbClr val="EA580C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337560" y="6172200"/>
            <a:ext cx="274320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1">
                <a:solidFill>
                  <a:srgbClr val="EA580C"/>
                </a:solidFill>
                <a:latin typeface="Consolas"/>
              </a:rPr>
              <a:t>DMA_W → HBM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094415" y="644652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888888"/>
                </a:solidFill>
              </a:rPr>
              <a:t>6 / 17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60175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>
                <a:solidFill>
                  <a:srgbClr val="102A55"/>
                </a:solidFill>
              </a:rPr>
              <a:t>7. PE_SCHEDULER: Plan Generation &amp; Tile Dispatch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914400"/>
            <a:ext cx="11521440" cy="4572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0">
                <a:solidFill>
                  <a:srgbClr val="475569"/>
                </a:solidFill>
                <a:latin typeface="Consolas"/>
              </a:rPr>
              <a:t>Sole dispatcher inside a PE. CompositeCmd is expanded into a TilePlan and fed tile-by-tile in FIFO order; each TileToken self-routes through the pipeline stages.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737360" y="1508760"/>
            <a:ext cx="1828800" cy="457200"/>
          </a:xfrm>
          <a:prstGeom prst="roundRect">
            <a:avLst/>
          </a:prstGeom>
          <a:solidFill>
            <a:srgbClr val="E2E8F0"/>
          </a:solidFill>
          <a:ln w="16510">
            <a:solidFill>
              <a:srgbClr val="4755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200" b="1">
                <a:solidFill>
                  <a:srgbClr val="1E293B"/>
                </a:solidFill>
                <a:latin typeface="Consolas"/>
              </a:rPr>
              <a:t>PE_CPU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40280"/>
            <a:ext cx="4206240" cy="2194560"/>
          </a:xfrm>
          <a:prstGeom prst="roundRect">
            <a:avLst/>
          </a:prstGeom>
          <a:solidFill>
            <a:srgbClr val="F3E8FF"/>
          </a:solidFill>
          <a:ln w="1651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313432"/>
            <a:ext cx="3931920" cy="29260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300" b="1">
                <a:solidFill>
                  <a:srgbClr val="7C3AED"/>
                </a:solidFill>
                <a:latin typeface="Consolas"/>
              </a:rPr>
              <a:t>PE_SCHEDULER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743200"/>
            <a:ext cx="3749039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1">
                <a:solidFill>
                  <a:srgbClr val="1E293B"/>
                </a:solidFill>
                <a:latin typeface="Consolas"/>
              </a:rPr>
              <a:t>CompositeCmd → generate plan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3108960"/>
            <a:ext cx="3611879" cy="1234439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100" b="0">
                <a:solidFill>
                  <a:srgbClr val="475569"/>
                </a:solidFill>
                <a:latin typeface="Consolas"/>
              </a:rPr>
              <a:t>generate_plan(M, K, N)</a:t>
            </a:r>
          </a:p>
          <a:p>
            <a:pPr algn="l"/>
            <a:r>
              <a:rPr sz="1100" b="0">
                <a:solidFill>
                  <a:srgbClr val="475569"/>
                </a:solidFill>
                <a:latin typeface="Consolas"/>
              </a:rPr>
              <a:t>  → ⌈M/32⌉ × ⌈K/64⌉ × ⌈N/32⌉ tiles</a:t>
            </a:r>
          </a:p>
          <a:p>
            <a:pPr algn="l"/>
            <a:r>
              <a:rPr sz="1100" b="0">
                <a:solidFill>
                  <a:srgbClr val="475569"/>
                </a:solidFill>
                <a:latin typeface="Consolas"/>
              </a:rPr>
              <a:t>  each tile:</a:t>
            </a:r>
          </a:p>
          <a:p>
            <a:pPr algn="l"/>
            <a:r>
              <a:rPr sz="1100" b="0">
                <a:solidFill>
                  <a:srgbClr val="475569"/>
                </a:solidFill>
                <a:latin typeface="Consolas"/>
              </a:rPr>
              <a:t>    [DMA_R, FETCH, GEMM,</a:t>
            </a:r>
          </a:p>
          <a:p>
            <a:pPr algn="l"/>
            <a:r>
              <a:rPr sz="1100" b="0">
                <a:solidFill>
                  <a:srgbClr val="475569"/>
                </a:solidFill>
                <a:latin typeface="Consolas"/>
              </a:rPr>
              <a:t>     STORE, DMA_W] stages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20640" y="2240280"/>
            <a:ext cx="2194560" cy="411480"/>
          </a:xfrm>
          <a:prstGeom prst="roundRect">
            <a:avLst/>
          </a:prstGeom>
          <a:solidFill>
            <a:srgbClr val="3B82F6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200" b="1">
                <a:solidFill>
                  <a:srgbClr val="FFFFFF"/>
                </a:solidFill>
                <a:latin typeface="Consolas"/>
              </a:rPr>
              <a:t>pe_dma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120640" y="2816352"/>
            <a:ext cx="2194560" cy="411480"/>
          </a:xfrm>
          <a:prstGeom prst="roundRect">
            <a:avLst/>
          </a:prstGeom>
          <a:solidFill>
            <a:srgbClr val="10B981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200" b="1">
                <a:solidFill>
                  <a:srgbClr val="FFFFFF"/>
                </a:solidFill>
                <a:latin typeface="Consolas"/>
              </a:rPr>
              <a:t>pe_fetch_store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120640" y="3392424"/>
            <a:ext cx="2194560" cy="411480"/>
          </a:xfrm>
          <a:prstGeom prst="roundRect">
            <a:avLst/>
          </a:prstGeom>
          <a:solidFill>
            <a:srgbClr val="F59E0B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200" b="1">
                <a:solidFill>
                  <a:srgbClr val="1E293B"/>
                </a:solidFill>
                <a:latin typeface="Consolas"/>
              </a:rPr>
              <a:t>pe_gemm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120640" y="3968496"/>
            <a:ext cx="2194560" cy="411480"/>
          </a:xfrm>
          <a:prstGeom prst="roundRect">
            <a:avLst/>
          </a:prstGeom>
          <a:solidFill>
            <a:srgbClr val="9CA3AF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1200" b="1">
                <a:solidFill>
                  <a:srgbClr val="FFFFFF"/>
                </a:solidFill>
                <a:latin typeface="Consolas"/>
              </a:rPr>
              <a:t>pe_math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20640" y="4517136"/>
            <a:ext cx="2194560" cy="256032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1000" b="1">
                <a:solidFill>
                  <a:srgbClr val="7C3AED"/>
                </a:solidFill>
                <a:latin typeface="Consolas"/>
              </a:rPr>
              <a:t>↻ TileToken.advance()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20640" y="4773168"/>
            <a:ext cx="2194560" cy="256032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0">
                <a:solidFill>
                  <a:srgbClr val="475569"/>
                </a:solidFill>
                <a:latin typeface="Consolas"/>
              </a:rPr>
              <a:t>PipelineContext counts tiles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2651760" y="1984248"/>
            <a:ext cx="0" cy="237744"/>
          </a:xfrm>
          <a:prstGeom prst="bentConnector3">
            <a:avLst/>
          </a:prstGeom>
          <a:ln w="31750">
            <a:solidFill>
              <a:srgbClr val="1E293B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657600" y="1993391"/>
            <a:ext cx="274320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100" b="1">
                <a:solidFill>
                  <a:srgbClr val="475569"/>
                </a:solidFill>
                <a:latin typeface="Consolas"/>
              </a:rPr>
              <a:t>PeInternalTxn(cmd)</a:t>
            </a:r>
          </a:p>
        </p:txBody>
      </p:sp>
      <p:cxnSp>
        <p:nvCxnSpPr>
          <p:cNvPr id="17" name="Connector 16"/>
          <p:cNvCxnSpPr/>
          <p:nvPr/>
        </p:nvCxnSpPr>
        <p:spPr>
          <a:xfrm flipV="1">
            <a:off x="4773167" y="2446020"/>
            <a:ext cx="329185" cy="891540"/>
          </a:xfrm>
          <a:prstGeom prst="bentConnector3">
            <a:avLst/>
          </a:prstGeom>
          <a:ln w="1905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 flipV="1">
            <a:off x="4773167" y="3022092"/>
            <a:ext cx="329185" cy="315468"/>
          </a:xfrm>
          <a:prstGeom prst="bentConnector3">
            <a:avLst/>
          </a:prstGeom>
          <a:ln w="19050">
            <a:solidFill>
              <a:srgbClr val="10B98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773167" y="3337560"/>
            <a:ext cx="329185" cy="260604"/>
          </a:xfrm>
          <a:prstGeom prst="bentConnector3">
            <a:avLst/>
          </a:prstGeom>
          <a:ln w="19050">
            <a:solidFill>
              <a:srgbClr val="F59E0B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4773167" y="3337560"/>
            <a:ext cx="329185" cy="836675"/>
          </a:xfrm>
          <a:prstGeom prst="bentConnector3">
            <a:avLst/>
          </a:prstGeom>
          <a:ln w="19050">
            <a:solidFill>
              <a:srgbClr val="9CA3AF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65760" y="5577840"/>
            <a:ext cx="11521440" cy="77724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100" b="0">
                <a:solidFill>
                  <a:srgbClr val="475569"/>
                </a:solidFill>
                <a:latin typeface="Consolas"/>
              </a:rPr>
              <a:t>Key invariants: (1) FIFO across commands via the single feeder process — no inter-command tile interleaving. (2) TileToken carries its own plan; each engine reads token.current_stage, advances stage_idx, and forwards to the next stage's component. (3) PipelineContext.complete_tile() fires done_event on the last tile, unblocking PE_CPU.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094415" y="644652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888888"/>
                </a:solidFill>
              </a:rPr>
              <a:t>7 / 17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60175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>
                <a:solidFill>
                  <a:srgbClr val="102A55"/>
                </a:solidFill>
              </a:rPr>
              <a:t>8. matmul(32, 128, 32) — Composite GEMM Execution Sequence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960120"/>
            <a:ext cx="11521440" cy="59436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0">
                <a:solidFill>
                  <a:srgbClr val="475569"/>
                </a:solidFill>
                <a:latin typeface="Consolas"/>
              </a:rPr>
              <a:t>load_ref assumption: A (32×128) is pre-loaded into TCM via tl.load before the kernel starts; only B is DMA_R'd per tile. FETCH can start as soon as the first DMA_R(B) finishes — A is already in TCM. Scheduler tile = 32×64×32 → 1·1·2 = 2 tiles. The PLAN-GEN/FEED block is the scheduler-side setup delay before the first DMA fires.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554480"/>
            <a:ext cx="11247120" cy="502920"/>
          </a:xfrm>
          <a:prstGeom prst="rect">
            <a:avLst/>
          </a:prstGeom>
          <a:solidFill>
            <a:srgbClr val="DBEAF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3314700"/>
            <a:ext cx="11247120" cy="502920"/>
          </a:xfrm>
          <a:prstGeom prst="rect">
            <a:avLst/>
          </a:prstGeom>
          <a:solidFill>
            <a:srgbClr val="D1FAE5"/>
          </a:solidFill>
          <a:ln w="1270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5074920"/>
            <a:ext cx="11247120" cy="502920"/>
          </a:xfrm>
          <a:prstGeom prst="rect">
            <a:avLst/>
          </a:prstGeom>
          <a:solidFill>
            <a:srgbClr val="FEF3C7"/>
          </a:solidFill>
          <a:ln w="1270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4360" y="1554480"/>
            <a:ext cx="731520" cy="5029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1">
                <a:solidFill>
                  <a:srgbClr val="3B82F6"/>
                </a:solidFill>
                <a:latin typeface="Consolas"/>
              </a:rPr>
              <a:t>HBM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3314700"/>
            <a:ext cx="731520" cy="5029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Consolas"/>
              </a:rPr>
              <a:t>TCM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5074920"/>
            <a:ext cx="777240" cy="5029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1">
                <a:solidFill>
                  <a:srgbClr val="D97706"/>
                </a:solidFill>
                <a:latin typeface="Consolas"/>
              </a:rPr>
              <a:t>RegFile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52651" y="1234440"/>
            <a:ext cx="1100937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552651" y="2366010"/>
            <a:ext cx="1100937" cy="640080"/>
          </a:xfrm>
          <a:prstGeom prst="roundRect">
            <a:avLst/>
          </a:prstGeom>
          <a:solidFill>
            <a:srgbClr val="3B82F6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DMA_R B (tile 0)</a:t>
            </a:r>
          </a:p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4 KB  ~16 ns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2103120" y="2057400"/>
            <a:ext cx="0" cy="308610"/>
          </a:xfrm>
          <a:prstGeom prst="bentConnector3">
            <a:avLst/>
          </a:prstGeom>
          <a:ln w="2032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2103120" y="3006089"/>
            <a:ext cx="0" cy="308611"/>
          </a:xfrm>
          <a:prstGeom prst="bentConnector3">
            <a:avLst/>
          </a:prstGeom>
          <a:ln w="2032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32811" y="1234440"/>
            <a:ext cx="1100937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832811" y="4126230"/>
            <a:ext cx="1100937" cy="640080"/>
          </a:xfrm>
          <a:prstGeom prst="roundRect">
            <a:avLst/>
          </a:prstGeom>
          <a:solidFill>
            <a:srgbClr val="10B981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FETCH (tile 0)</a:t>
            </a:r>
          </a:p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8 KB  ~16 ns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3383280" y="3817620"/>
            <a:ext cx="0" cy="308610"/>
          </a:xfrm>
          <a:prstGeom prst="bentConnector3">
            <a:avLst/>
          </a:prstGeom>
          <a:ln w="20320">
            <a:solidFill>
              <a:srgbClr val="10B98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3383280" y="4766310"/>
            <a:ext cx="0" cy="308610"/>
          </a:xfrm>
          <a:prstGeom prst="bentConnector3">
            <a:avLst/>
          </a:prstGeom>
          <a:ln w="20320">
            <a:solidFill>
              <a:srgbClr val="10B98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112971" y="1234440"/>
            <a:ext cx="1100937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#3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112971" y="2366010"/>
            <a:ext cx="1100937" cy="640080"/>
          </a:xfrm>
          <a:prstGeom prst="roundRect">
            <a:avLst/>
          </a:prstGeom>
          <a:solidFill>
            <a:srgbClr val="3B82F6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DMA_R B (tile 1)</a:t>
            </a:r>
          </a:p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4 KB  ~16 ns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4663440" y="2057400"/>
            <a:ext cx="0" cy="308610"/>
          </a:xfrm>
          <a:prstGeom prst="bentConnector3">
            <a:avLst/>
          </a:prstGeom>
          <a:ln w="2032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4663440" y="3006089"/>
            <a:ext cx="0" cy="308611"/>
          </a:xfrm>
          <a:prstGeom prst="bentConnector3">
            <a:avLst/>
          </a:prstGeom>
          <a:ln w="2032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393131" y="1234440"/>
            <a:ext cx="1100937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#4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393131" y="5006340"/>
            <a:ext cx="1100937" cy="640080"/>
          </a:xfrm>
          <a:prstGeom prst="roundRect">
            <a:avLst/>
          </a:prstGeom>
          <a:solidFill>
            <a:srgbClr val="F59E0B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1E293B"/>
                </a:solidFill>
                <a:latin typeface="Consolas"/>
              </a:rPr>
              <a:t>GEMM K=0 (accum)</a:t>
            </a:r>
          </a:p>
          <a:p>
            <a:pPr algn="ctr"/>
            <a:r>
              <a:rPr sz="800" b="1">
                <a:solidFill>
                  <a:srgbClr val="1E293B"/>
                </a:solidFill>
                <a:latin typeface="Consolas"/>
              </a:rPr>
              <a:t>—  ~17 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73291" y="1234440"/>
            <a:ext cx="1100937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#5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673291" y="4126230"/>
            <a:ext cx="1100937" cy="640080"/>
          </a:xfrm>
          <a:prstGeom prst="roundRect">
            <a:avLst/>
          </a:prstGeom>
          <a:solidFill>
            <a:srgbClr val="10B981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FETCH (tile 1)</a:t>
            </a:r>
          </a:p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8 KB  ~16 ns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7223760" y="3817620"/>
            <a:ext cx="0" cy="308610"/>
          </a:xfrm>
          <a:prstGeom prst="bentConnector3">
            <a:avLst/>
          </a:prstGeom>
          <a:ln w="20320">
            <a:solidFill>
              <a:srgbClr val="10B98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7223760" y="4766310"/>
            <a:ext cx="0" cy="308610"/>
          </a:xfrm>
          <a:prstGeom prst="bentConnector3">
            <a:avLst/>
          </a:prstGeom>
          <a:ln w="20320">
            <a:solidFill>
              <a:srgbClr val="10B98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953451" y="1234440"/>
            <a:ext cx="1100937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#6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953451" y="5006340"/>
            <a:ext cx="1100937" cy="640080"/>
          </a:xfrm>
          <a:prstGeom prst="roundRect">
            <a:avLst/>
          </a:prstGeom>
          <a:solidFill>
            <a:srgbClr val="F59E0B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1E293B"/>
                </a:solidFill>
                <a:latin typeface="Consolas"/>
              </a:rPr>
              <a:t>GEMM K=1 (last)</a:t>
            </a:r>
          </a:p>
          <a:p>
            <a:pPr algn="ctr"/>
            <a:r>
              <a:rPr sz="800" b="1">
                <a:solidFill>
                  <a:srgbClr val="1E293B"/>
                </a:solidFill>
                <a:latin typeface="Consolas"/>
              </a:rPr>
              <a:t>—  ~17 ns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233611" y="1234440"/>
            <a:ext cx="1100937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#7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233611" y="4126230"/>
            <a:ext cx="1100937" cy="640080"/>
          </a:xfrm>
          <a:prstGeom prst="roundRect">
            <a:avLst/>
          </a:prstGeom>
          <a:solidFill>
            <a:srgbClr val="10B981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STORE final</a:t>
            </a:r>
          </a:p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2 KB  ~4 ns</a:t>
            </a:r>
          </a:p>
        </p:txBody>
      </p:sp>
      <p:cxnSp>
        <p:nvCxnSpPr>
          <p:cNvPr id="32" name="Connector 31"/>
          <p:cNvCxnSpPr/>
          <p:nvPr/>
        </p:nvCxnSpPr>
        <p:spPr>
          <a:xfrm flipV="1">
            <a:off x="9784080" y="4766310"/>
            <a:ext cx="0" cy="308610"/>
          </a:xfrm>
          <a:prstGeom prst="bentConnector3">
            <a:avLst/>
          </a:prstGeom>
          <a:ln w="20320">
            <a:solidFill>
              <a:srgbClr val="10B98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 flipV="1">
            <a:off x="9784080" y="3817620"/>
            <a:ext cx="0" cy="308610"/>
          </a:xfrm>
          <a:prstGeom prst="bentConnector3">
            <a:avLst/>
          </a:prstGeom>
          <a:ln w="20320">
            <a:solidFill>
              <a:srgbClr val="10B98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0513771" y="1234440"/>
            <a:ext cx="1100937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#8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10513771" y="2366010"/>
            <a:ext cx="1100937" cy="640080"/>
          </a:xfrm>
          <a:prstGeom prst="roundRect">
            <a:avLst/>
          </a:prstGeom>
          <a:solidFill>
            <a:srgbClr val="3B82F6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DMA_W out</a:t>
            </a:r>
          </a:p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2 KB  ~8 ns</a:t>
            </a:r>
          </a:p>
        </p:txBody>
      </p:sp>
      <p:cxnSp>
        <p:nvCxnSpPr>
          <p:cNvPr id="36" name="Connector 35"/>
          <p:cNvCxnSpPr/>
          <p:nvPr/>
        </p:nvCxnSpPr>
        <p:spPr>
          <a:xfrm flipV="1">
            <a:off x="11064240" y="3006089"/>
            <a:ext cx="0" cy="308611"/>
          </a:xfrm>
          <a:prstGeom prst="bentConnector3">
            <a:avLst/>
          </a:prstGeom>
          <a:ln w="2032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 flipV="1">
            <a:off x="11064240" y="2057400"/>
            <a:ext cx="0" cy="308610"/>
          </a:xfrm>
          <a:prstGeom prst="bentConnector3">
            <a:avLst/>
          </a:prstGeom>
          <a:ln w="2032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640080" y="6126480"/>
            <a:ext cx="228600" cy="201168"/>
          </a:xfrm>
          <a:prstGeom prst="rect">
            <a:avLst/>
          </a:prstGeom>
          <a:solidFill>
            <a:srgbClr val="3B82F6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914400" y="6080760"/>
            <a:ext cx="2194560" cy="32004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1E293B"/>
                </a:solidFill>
                <a:latin typeface="Consolas"/>
              </a:rPr>
              <a:t>pe_dma (HBM↔TCM)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291840" y="6126480"/>
            <a:ext cx="228600" cy="201168"/>
          </a:xfrm>
          <a:prstGeom prst="rect">
            <a:avLst/>
          </a:prstGeom>
          <a:solidFill>
            <a:srgbClr val="10B981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3566160" y="6080760"/>
            <a:ext cx="2743200" cy="32004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1E293B"/>
                </a:solidFill>
                <a:latin typeface="Consolas"/>
              </a:rPr>
              <a:t>pe_fetch_store (TCM↔RegFile)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583679" y="6126480"/>
            <a:ext cx="228600" cy="201168"/>
          </a:xfrm>
          <a:prstGeom prst="rect">
            <a:avLst/>
          </a:prstGeom>
          <a:solidFill>
            <a:srgbClr val="F59E0B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858000" y="6080760"/>
            <a:ext cx="2377440" cy="32004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1E293B"/>
                </a:solidFill>
                <a:latin typeface="Consolas"/>
              </a:rPr>
              <a:t>pe_gemm (MAC compute)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594360" y="2240280"/>
            <a:ext cx="822960" cy="960120"/>
          </a:xfrm>
          <a:prstGeom prst="roundRect">
            <a:avLst/>
          </a:prstGeom>
          <a:solidFill>
            <a:srgbClr val="F3E8FF"/>
          </a:solidFill>
          <a:ln w="1651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7C3AED"/>
                </a:solidFill>
                <a:latin typeface="Consolas"/>
              </a:rPr>
              <a:t>PLAN-GEN</a:t>
            </a:r>
          </a:p>
          <a:p>
            <a:pPr algn="ctr"/>
            <a:r>
              <a:rPr sz="800" b="1">
                <a:solidFill>
                  <a:srgbClr val="7C3AED"/>
                </a:solidFill>
                <a:latin typeface="Consolas"/>
              </a:rPr>
              <a:t>+ FEED</a:t>
            </a:r>
          </a:p>
          <a:p>
            <a:pPr algn="ctr"/>
            <a:r>
              <a:rPr sz="800" b="1">
                <a:solidFill>
                  <a:srgbClr val="7C3AED"/>
                </a:solidFill>
                <a:latin typeface="Consolas"/>
              </a:rPr>
              <a:t>(setup)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94360" y="3246120"/>
            <a:ext cx="82296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0">
                <a:solidFill>
                  <a:srgbClr val="7C3AED"/>
                </a:solidFill>
                <a:latin typeface="Consolas"/>
              </a:rPr>
              <a:t>scheduler</a:t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1435608" y="2720340"/>
            <a:ext cx="45720" cy="0"/>
          </a:xfrm>
          <a:prstGeom prst="bentConnector3">
            <a:avLst/>
          </a:prstGeom>
          <a:ln w="19050">
            <a:solidFill>
              <a:srgbClr val="7C3AED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94360" y="3584448"/>
            <a:ext cx="146304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900" b="1">
                <a:solidFill>
                  <a:srgbClr val="10B981"/>
                </a:solidFill>
                <a:latin typeface="Consolas"/>
              </a:rPr>
              <a:t>[ A pinned via tl.load ]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65760" y="5989320"/>
            <a:ext cx="11521440" cy="4114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100" b="0">
                <a:solidFill>
                  <a:srgbClr val="475569"/>
                </a:solidFill>
                <a:latin typeface="Consolas"/>
              </a:rPr>
              <a:t>Pipeline is balanced (DMA, FETCH, GEMM all ~16 ns/tile) — DMA engine carries only B, so per-tile DMA cost halves vs ref_ref. Wall = setup + head_latency + N_tiles·T_stage + final STORE+DMA_W.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1094415" y="644652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888888"/>
                </a:solidFill>
              </a:rPr>
              <a:t>8 / 17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28600"/>
            <a:ext cx="11460175" cy="6400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600" b="1">
                <a:solidFill>
                  <a:srgbClr val="102A55"/>
                </a:solidFill>
              </a:rPr>
              <a:t>9. matmul(32, 128, 128) — Pipeline Scaling &amp; HBM Contention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0" y="960120"/>
            <a:ext cx="11521440" cy="64008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0">
                <a:solidFill>
                  <a:srgbClr val="475569"/>
                </a:solidFill>
                <a:latin typeface="Consolas"/>
              </a:rPr>
              <a:t>load_ref assumption: A (32×128) is pre-loaded into TCM via tl.load before the kernel starts; only B is DMA_R'd per tile. FETCH starts as soon as the corresponding B arrives — A is already in TCM. Scheduler tile = 32×64×32 → 1·4·2 = 8 tiles. PLAN-GEN/FEED block = scheduler-side setup delay before the first DMA.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554480"/>
            <a:ext cx="11247120" cy="502920"/>
          </a:xfrm>
          <a:prstGeom prst="rect">
            <a:avLst/>
          </a:prstGeom>
          <a:solidFill>
            <a:srgbClr val="DBEAFE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3314700"/>
            <a:ext cx="11247120" cy="502920"/>
          </a:xfrm>
          <a:prstGeom prst="rect">
            <a:avLst/>
          </a:prstGeom>
          <a:solidFill>
            <a:srgbClr val="D1FAE5"/>
          </a:solidFill>
          <a:ln w="1270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5074920"/>
            <a:ext cx="11247120" cy="502920"/>
          </a:xfrm>
          <a:prstGeom prst="rect">
            <a:avLst/>
          </a:prstGeom>
          <a:solidFill>
            <a:srgbClr val="FEF3C7"/>
          </a:solidFill>
          <a:ln w="12700"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4360" y="1554480"/>
            <a:ext cx="731520" cy="5029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1">
                <a:solidFill>
                  <a:srgbClr val="3B82F6"/>
                </a:solidFill>
                <a:latin typeface="Consolas"/>
              </a:rPr>
              <a:t>HBM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3314700"/>
            <a:ext cx="731520" cy="5029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Consolas"/>
              </a:rPr>
              <a:t>TCM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5074920"/>
            <a:ext cx="777240" cy="5029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200" b="1">
                <a:solidFill>
                  <a:srgbClr val="D97706"/>
                </a:solidFill>
                <a:latin typeface="Consolas"/>
              </a:rPr>
              <a:t>RegFile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2780" y="1234440"/>
            <a:ext cx="733958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522780" y="2366010"/>
            <a:ext cx="733958" cy="640080"/>
          </a:xfrm>
          <a:prstGeom prst="roundRect">
            <a:avLst/>
          </a:prstGeom>
          <a:solidFill>
            <a:srgbClr val="3B82F6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DMA_R B (0,0,0)</a:t>
            </a:r>
          </a:p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4 KB  ~16 ns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1889760" y="2057400"/>
            <a:ext cx="0" cy="308610"/>
          </a:xfrm>
          <a:prstGeom prst="bentConnector3">
            <a:avLst/>
          </a:prstGeom>
          <a:ln w="2032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1889760" y="3006089"/>
            <a:ext cx="0" cy="308611"/>
          </a:xfrm>
          <a:prstGeom prst="bentConnector3">
            <a:avLst/>
          </a:prstGeom>
          <a:ln w="2032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376220" y="1234440"/>
            <a:ext cx="733958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376220" y="4126230"/>
            <a:ext cx="733958" cy="640080"/>
          </a:xfrm>
          <a:prstGeom prst="roundRect">
            <a:avLst/>
          </a:prstGeom>
          <a:solidFill>
            <a:srgbClr val="10B981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FETCH (0,0,0)</a:t>
            </a:r>
          </a:p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8 KB  ~16 ns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2743200" y="3817620"/>
            <a:ext cx="0" cy="308610"/>
          </a:xfrm>
          <a:prstGeom prst="bentConnector3">
            <a:avLst/>
          </a:prstGeom>
          <a:ln w="20320">
            <a:solidFill>
              <a:srgbClr val="10B98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2743200" y="4766310"/>
            <a:ext cx="0" cy="308610"/>
          </a:xfrm>
          <a:prstGeom prst="bentConnector3">
            <a:avLst/>
          </a:prstGeom>
          <a:ln w="20320">
            <a:solidFill>
              <a:srgbClr val="10B98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229660" y="1234440"/>
            <a:ext cx="733958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#3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229660" y="2366010"/>
            <a:ext cx="733958" cy="640080"/>
          </a:xfrm>
          <a:prstGeom prst="roundRect">
            <a:avLst/>
          </a:prstGeom>
          <a:solidFill>
            <a:srgbClr val="3B82F6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DMA_R B (0,0,1)</a:t>
            </a:r>
          </a:p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4 KB  ~16 ns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3596640" y="2057400"/>
            <a:ext cx="0" cy="308610"/>
          </a:xfrm>
          <a:prstGeom prst="bentConnector3">
            <a:avLst/>
          </a:prstGeom>
          <a:ln w="2032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3596640" y="3006089"/>
            <a:ext cx="0" cy="308611"/>
          </a:xfrm>
          <a:prstGeom prst="bentConnector3">
            <a:avLst/>
          </a:prstGeom>
          <a:ln w="2032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083100" y="1234440"/>
            <a:ext cx="733958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#4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083100" y="5006340"/>
            <a:ext cx="733958" cy="640080"/>
          </a:xfrm>
          <a:prstGeom prst="roundRect">
            <a:avLst/>
          </a:prstGeom>
          <a:solidFill>
            <a:srgbClr val="F59E0B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1E293B"/>
                </a:solidFill>
                <a:latin typeface="Consolas"/>
              </a:rPr>
              <a:t>GEMM K=0</a:t>
            </a:r>
          </a:p>
          <a:p>
            <a:pPr algn="ctr"/>
            <a:r>
              <a:rPr sz="800" b="1">
                <a:solidFill>
                  <a:srgbClr val="1E293B"/>
                </a:solidFill>
                <a:latin typeface="Consolas"/>
              </a:rPr>
              <a:t>—  ~17 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36540" y="1234440"/>
            <a:ext cx="733958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#5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936540" y="4126230"/>
            <a:ext cx="733958" cy="640080"/>
          </a:xfrm>
          <a:prstGeom prst="roundRect">
            <a:avLst/>
          </a:prstGeom>
          <a:solidFill>
            <a:srgbClr val="10B981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FETCH (0,0,1)</a:t>
            </a:r>
          </a:p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8 KB  ~16 ns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5303520" y="3817620"/>
            <a:ext cx="0" cy="308610"/>
          </a:xfrm>
          <a:prstGeom prst="bentConnector3">
            <a:avLst/>
          </a:prstGeom>
          <a:ln w="20320">
            <a:solidFill>
              <a:srgbClr val="10B98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5303520" y="4766310"/>
            <a:ext cx="0" cy="308610"/>
          </a:xfrm>
          <a:prstGeom prst="bentConnector3">
            <a:avLst/>
          </a:prstGeom>
          <a:ln w="20320">
            <a:solidFill>
              <a:srgbClr val="10B98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789980" y="1234440"/>
            <a:ext cx="733958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#6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789980" y="2366010"/>
            <a:ext cx="733958" cy="640080"/>
          </a:xfrm>
          <a:prstGeom prst="roundRect">
            <a:avLst/>
          </a:prstGeom>
          <a:solidFill>
            <a:srgbClr val="3B82F6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DMA_R B (0,1,0)</a:t>
            </a:r>
          </a:p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4 KB  ~16 ns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6156960" y="2057400"/>
            <a:ext cx="0" cy="308610"/>
          </a:xfrm>
          <a:prstGeom prst="bentConnector3">
            <a:avLst/>
          </a:prstGeom>
          <a:ln w="2032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6156960" y="3006089"/>
            <a:ext cx="0" cy="308611"/>
          </a:xfrm>
          <a:prstGeom prst="bentConnector3">
            <a:avLst/>
          </a:prstGeom>
          <a:ln w="2032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643420" y="1234440"/>
            <a:ext cx="733958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#7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643420" y="5006340"/>
            <a:ext cx="733958" cy="640080"/>
          </a:xfrm>
          <a:prstGeom prst="roundRect">
            <a:avLst/>
          </a:prstGeom>
          <a:solidFill>
            <a:srgbClr val="F59E0B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1E293B"/>
                </a:solidFill>
                <a:latin typeface="Consolas"/>
              </a:rPr>
              <a:t>GEMM K=1 last</a:t>
            </a:r>
          </a:p>
          <a:p>
            <a:pPr algn="ctr"/>
            <a:r>
              <a:rPr sz="800" b="1">
                <a:solidFill>
                  <a:srgbClr val="1E293B"/>
                </a:solidFill>
                <a:latin typeface="Consolas"/>
              </a:rPr>
              <a:t>—  ~17 ns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496860" y="1234440"/>
            <a:ext cx="733958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#8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496860" y="4126230"/>
            <a:ext cx="733958" cy="640080"/>
          </a:xfrm>
          <a:prstGeom prst="roundRect">
            <a:avLst/>
          </a:prstGeom>
          <a:solidFill>
            <a:srgbClr val="10B981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STORE out₀₀</a:t>
            </a:r>
          </a:p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2 KB  ~4 ns</a:t>
            </a:r>
          </a:p>
        </p:txBody>
      </p:sp>
      <p:cxnSp>
        <p:nvCxnSpPr>
          <p:cNvPr id="36" name="Connector 35"/>
          <p:cNvCxnSpPr/>
          <p:nvPr/>
        </p:nvCxnSpPr>
        <p:spPr>
          <a:xfrm flipV="1">
            <a:off x="7863840" y="4766310"/>
            <a:ext cx="0" cy="308610"/>
          </a:xfrm>
          <a:prstGeom prst="bentConnector3">
            <a:avLst/>
          </a:prstGeom>
          <a:ln w="20320">
            <a:solidFill>
              <a:srgbClr val="10B98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 flipV="1">
            <a:off x="7863840" y="3817620"/>
            <a:ext cx="0" cy="308610"/>
          </a:xfrm>
          <a:prstGeom prst="bentConnector3">
            <a:avLst/>
          </a:prstGeom>
          <a:ln w="20320">
            <a:solidFill>
              <a:srgbClr val="10B98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8350300" y="1234440"/>
            <a:ext cx="733958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#9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350300" y="2366010"/>
            <a:ext cx="733958" cy="640080"/>
          </a:xfrm>
          <a:prstGeom prst="roundRect">
            <a:avLst/>
          </a:prstGeom>
          <a:solidFill>
            <a:srgbClr val="3B82F6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DMA_W out₀₀</a:t>
            </a:r>
          </a:p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2 KB  ~8 ns</a:t>
            </a:r>
          </a:p>
        </p:txBody>
      </p:sp>
      <p:cxnSp>
        <p:nvCxnSpPr>
          <p:cNvPr id="40" name="Connector 39"/>
          <p:cNvCxnSpPr/>
          <p:nvPr/>
        </p:nvCxnSpPr>
        <p:spPr>
          <a:xfrm flipV="1">
            <a:off x="8717280" y="3006089"/>
            <a:ext cx="0" cy="308611"/>
          </a:xfrm>
          <a:prstGeom prst="bentConnector3">
            <a:avLst/>
          </a:prstGeom>
          <a:ln w="2032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 flipV="1">
            <a:off x="8717280" y="2057400"/>
            <a:ext cx="0" cy="308610"/>
          </a:xfrm>
          <a:prstGeom prst="bentConnector3">
            <a:avLst/>
          </a:prstGeom>
          <a:ln w="2032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9203740" y="1234440"/>
            <a:ext cx="733958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#10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9203740" y="4126230"/>
            <a:ext cx="733958" cy="640080"/>
          </a:xfrm>
          <a:prstGeom prst="roundRect">
            <a:avLst/>
          </a:prstGeom>
          <a:solidFill>
            <a:srgbClr val="10B981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FETCH (0,1,0)</a:t>
            </a:r>
          </a:p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8 KB  ~16 ns</a:t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9570720" y="3817620"/>
            <a:ext cx="0" cy="308610"/>
          </a:xfrm>
          <a:prstGeom prst="bentConnector3">
            <a:avLst/>
          </a:prstGeom>
          <a:ln w="20320">
            <a:solidFill>
              <a:srgbClr val="10B98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9570720" y="4766310"/>
            <a:ext cx="0" cy="308610"/>
          </a:xfrm>
          <a:prstGeom prst="bentConnector3">
            <a:avLst/>
          </a:prstGeom>
          <a:ln w="20320">
            <a:solidFill>
              <a:srgbClr val="10B981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0057180" y="1234440"/>
            <a:ext cx="733958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#11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10057180" y="2366010"/>
            <a:ext cx="733958" cy="640080"/>
          </a:xfrm>
          <a:prstGeom prst="roundRect">
            <a:avLst/>
          </a:prstGeom>
          <a:solidFill>
            <a:srgbClr val="3B82F6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DMA_R B (0,1,1)</a:t>
            </a:r>
          </a:p>
          <a:p>
            <a:pPr algn="ctr"/>
            <a:r>
              <a:rPr sz="800" b="1">
                <a:solidFill>
                  <a:srgbClr val="FFFFFF"/>
                </a:solidFill>
                <a:latin typeface="Consolas"/>
              </a:rPr>
              <a:t>4 KB  ~16 ns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10424160" y="2057400"/>
            <a:ext cx="0" cy="308610"/>
          </a:xfrm>
          <a:prstGeom prst="bentConnector3">
            <a:avLst/>
          </a:prstGeom>
          <a:ln w="2032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10424160" y="3006089"/>
            <a:ext cx="0" cy="308611"/>
          </a:xfrm>
          <a:prstGeom prst="bentConnector3">
            <a:avLst/>
          </a:prstGeom>
          <a:ln w="20320">
            <a:solidFill>
              <a:srgbClr val="3B82F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0910620" y="1234440"/>
            <a:ext cx="733958" cy="22860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900" b="1">
                <a:solidFill>
                  <a:srgbClr val="1E293B"/>
                </a:solidFill>
                <a:latin typeface="Consolas"/>
              </a:rPr>
              <a:t>#12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10910620" y="5006340"/>
            <a:ext cx="733958" cy="640080"/>
          </a:xfrm>
          <a:prstGeom prst="roundRect">
            <a:avLst/>
          </a:prstGeom>
          <a:solidFill>
            <a:srgbClr val="F59E0B"/>
          </a:solidFill>
          <a:ln w="1651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1E293B"/>
                </a:solidFill>
                <a:latin typeface="Consolas"/>
              </a:rPr>
              <a:t>GEMM K=0 (0,1)</a:t>
            </a:r>
          </a:p>
          <a:p>
            <a:pPr algn="ctr"/>
            <a:r>
              <a:rPr sz="800" b="1">
                <a:solidFill>
                  <a:srgbClr val="1E293B"/>
                </a:solidFill>
                <a:latin typeface="Consolas"/>
              </a:rPr>
              <a:t>—  ~17 ns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9144000" y="1508760"/>
            <a:ext cx="0" cy="4114800"/>
          </a:xfrm>
          <a:prstGeom prst="line">
            <a:avLst/>
          </a:prstGeom>
          <a:ln w="25400">
            <a:solidFill>
              <a:srgbClr val="DC262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7589520" y="960119"/>
            <a:ext cx="1463040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r"/>
            <a:r>
              <a:rPr sz="1000" b="1">
                <a:solidFill>
                  <a:srgbClr val="DC2626"/>
                </a:solidFill>
                <a:latin typeface="Consolas"/>
              </a:rPr>
              <a:t>── (m,n)=(0,0) full execution ──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235440" y="960119"/>
            <a:ext cx="1737360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1">
                <a:solidFill>
                  <a:srgbClr val="DC2626"/>
                </a:solidFill>
                <a:latin typeface="Consolas"/>
              </a:rPr>
              <a:t>── (0,1) starts ──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955279" y="2148839"/>
            <a:ext cx="2377440" cy="640080"/>
          </a:xfrm>
          <a:prstGeom prst="roundRect">
            <a:avLst/>
          </a:prstGeom>
          <a:solidFill>
            <a:srgbClr val="FEE2E2"/>
          </a:solidFill>
          <a:ln w="16510">
            <a:solidFill>
              <a:srgbClr val="DC26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HBM contention:</a:t>
            </a:r>
          </a:p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DMA_WRITE out + next DMA_READ A,B</a:t>
            </a:r>
          </a:p>
          <a:p>
            <a:pPr algn="ctr"/>
            <a:r>
              <a:rPr sz="800" b="1">
                <a:solidFill>
                  <a:srgbClr val="DC2626"/>
                </a:solidFill>
                <a:latin typeface="Consolas"/>
              </a:rPr>
              <a:t>compete for HBM BW</a:t>
            </a:r>
          </a:p>
        </p:txBody>
      </p:sp>
      <p:cxnSp>
        <p:nvCxnSpPr>
          <p:cNvPr id="56" name="Connector 55"/>
          <p:cNvCxnSpPr/>
          <p:nvPr/>
        </p:nvCxnSpPr>
        <p:spPr>
          <a:xfrm flipV="1">
            <a:off x="9144000" y="1805940"/>
            <a:ext cx="0" cy="342899"/>
          </a:xfrm>
          <a:prstGeom prst="bentConnector3">
            <a:avLst/>
          </a:prstGeom>
          <a:ln w="22860">
            <a:solidFill>
              <a:srgbClr val="DC2626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640080" y="6126480"/>
            <a:ext cx="228600" cy="201168"/>
          </a:xfrm>
          <a:prstGeom prst="rect">
            <a:avLst/>
          </a:prstGeom>
          <a:solidFill>
            <a:srgbClr val="3B82F6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914400" y="6080760"/>
            <a:ext cx="2194560" cy="32004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1E293B"/>
                </a:solidFill>
                <a:latin typeface="Consolas"/>
              </a:rPr>
              <a:t>pe_dma (HBM↔TCM)</a:t>
            </a:r>
          </a:p>
        </p:txBody>
      </p:sp>
      <p:sp>
        <p:nvSpPr>
          <p:cNvPr id="59" name="Rectangle 58"/>
          <p:cNvSpPr/>
          <p:nvPr/>
        </p:nvSpPr>
        <p:spPr>
          <a:xfrm>
            <a:off x="3291840" y="6126480"/>
            <a:ext cx="228600" cy="201168"/>
          </a:xfrm>
          <a:prstGeom prst="rect">
            <a:avLst/>
          </a:prstGeom>
          <a:solidFill>
            <a:srgbClr val="10B981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3566160" y="6080760"/>
            <a:ext cx="2743200" cy="32004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1E293B"/>
                </a:solidFill>
                <a:latin typeface="Consolas"/>
              </a:rPr>
              <a:t>pe_fetch_store (TCM↔RegFile)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583679" y="6126480"/>
            <a:ext cx="228600" cy="201168"/>
          </a:xfrm>
          <a:prstGeom prst="rect">
            <a:avLst/>
          </a:prstGeom>
          <a:solidFill>
            <a:srgbClr val="F59E0B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6858000" y="6080760"/>
            <a:ext cx="2377440" cy="32004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1E293B"/>
                </a:solidFill>
                <a:latin typeface="Consolas"/>
              </a:rPr>
              <a:t>pe_gemm (MAC compute)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594360" y="2240280"/>
            <a:ext cx="822960" cy="960120"/>
          </a:xfrm>
          <a:prstGeom prst="roundRect">
            <a:avLst/>
          </a:prstGeom>
          <a:solidFill>
            <a:srgbClr val="F3E8FF"/>
          </a:solidFill>
          <a:ln w="1651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8000" rIns="18000" tIns="9000" bIns="9000"/>
          <a:lstStyle/>
          <a:p>
            <a:pPr algn="ctr"/>
            <a:r>
              <a:rPr sz="800" b="1">
                <a:solidFill>
                  <a:srgbClr val="7C3AED"/>
                </a:solidFill>
                <a:latin typeface="Consolas"/>
              </a:rPr>
              <a:t>PLAN-GEN</a:t>
            </a:r>
          </a:p>
          <a:p>
            <a:pPr algn="ctr"/>
            <a:r>
              <a:rPr sz="800" b="1">
                <a:solidFill>
                  <a:srgbClr val="7C3AED"/>
                </a:solidFill>
                <a:latin typeface="Consolas"/>
              </a:rPr>
              <a:t>+ FEED</a:t>
            </a:r>
          </a:p>
          <a:p>
            <a:pPr algn="ctr"/>
            <a:r>
              <a:rPr sz="800" b="1">
                <a:solidFill>
                  <a:srgbClr val="7C3AED"/>
                </a:solidFill>
                <a:latin typeface="Consolas"/>
              </a:rPr>
              <a:t>(setup)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94360" y="3246120"/>
            <a:ext cx="82296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ctr"/>
            <a:r>
              <a:rPr sz="800" b="0">
                <a:solidFill>
                  <a:srgbClr val="7C3AED"/>
                </a:solidFill>
                <a:latin typeface="Consolas"/>
              </a:rPr>
              <a:t>scheduler</a:t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1435608" y="2720340"/>
            <a:ext cx="45720" cy="0"/>
          </a:xfrm>
          <a:prstGeom prst="bentConnector3">
            <a:avLst/>
          </a:prstGeom>
          <a:ln w="19050">
            <a:solidFill>
              <a:srgbClr val="7C3AED"/>
            </a:solidFill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594360" y="3584448"/>
            <a:ext cx="1463040" cy="201168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900" b="1">
                <a:solidFill>
                  <a:srgbClr val="10B981"/>
                </a:solidFill>
                <a:latin typeface="Consolas"/>
              </a:rPr>
              <a:t>[ A pinned via tl.load ]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65760" y="5989320"/>
            <a:ext cx="11521440" cy="36576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DC2626"/>
                </a:solidFill>
                <a:latin typeface="Consolas"/>
              </a:rPr>
              <a:t>HBM half-duplex caveat: real HBM channels can't read and write simultaneously. DMA_W out₀₀ competes for HBM bandwidth with DMA_R(B) of (0,1). Simulator currently models PE_DMA read / write as separate resources (full-duplex) — flag for revisit if half-duplex matters.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65760" y="6355080"/>
            <a:ext cx="11521440" cy="274320"/>
          </a:xfrm>
          <a:prstGeom prst="rect">
            <a:avLst/>
          </a:prstGeom>
          <a:noFill/>
        </p:spPr>
        <p:txBody>
          <a:bodyPr wrap="square" lIns="18000" rIns="18000" tIns="9000" bIns="9000">
            <a:spAutoFit/>
          </a:bodyPr>
          <a:lstStyle/>
          <a:p>
            <a:pPr algn="l"/>
            <a:r>
              <a:rPr sz="1000" b="0">
                <a:solidFill>
                  <a:srgbClr val="475569"/>
                </a:solidFill>
                <a:latin typeface="Consolas"/>
              </a:rPr>
              <a:t>Pattern repeats for (m,n) = (0,1), (0,2), (0,3). DMA engine only carries B per tile, so the pipeline stays balanced — no DMA bottleneck like ref_ref.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1094415" y="644652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888888"/>
                </a:solidFill>
              </a:rPr>
              <a:t>9 / 17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